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hyperlink" Target="http://xkcd.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Software Processes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Generic Problem Solving/Design Actions</a:t>
            </a:r>
            <a:endParaRPr/>
          </a:p>
        </p:txBody>
      </p:sp>
      <p:sp>
        <p:nvSpPr>
          <p:cNvPr id="176" name="Google Shape;176;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Tasks:</a:t>
            </a:r>
            <a:endParaRPr/>
          </a:p>
          <a:p>
            <a:pPr indent="-228600" lvl="1" marL="685800" rtl="0" algn="l">
              <a:lnSpc>
                <a:spcPct val="90000"/>
              </a:lnSpc>
              <a:spcBef>
                <a:spcPts val="500"/>
              </a:spcBef>
              <a:spcAft>
                <a:spcPts val="0"/>
              </a:spcAft>
              <a:buClr>
                <a:schemeClr val="dk1"/>
              </a:buClr>
              <a:buSzPts val="2400"/>
              <a:buChar char="•"/>
            </a:pPr>
            <a:r>
              <a:rPr lang="en-US"/>
              <a:t>Identification of goals, objectives and constraints</a:t>
            </a:r>
            <a:endParaRPr/>
          </a:p>
          <a:p>
            <a:pPr indent="-228600" lvl="1" marL="685800" rtl="0" algn="l">
              <a:lnSpc>
                <a:spcPct val="90000"/>
              </a:lnSpc>
              <a:spcBef>
                <a:spcPts val="500"/>
              </a:spcBef>
              <a:spcAft>
                <a:spcPts val="0"/>
              </a:spcAft>
              <a:buClr>
                <a:schemeClr val="dk1"/>
              </a:buClr>
              <a:buSzPts val="2400"/>
              <a:buChar char="•"/>
            </a:pPr>
            <a:r>
              <a:rPr lang="en-US"/>
              <a:t>Generation of alternatives</a:t>
            </a:r>
            <a:endParaRPr/>
          </a:p>
          <a:p>
            <a:pPr indent="-228600" lvl="1" marL="685800" rtl="0" algn="l">
              <a:lnSpc>
                <a:spcPct val="90000"/>
              </a:lnSpc>
              <a:spcBef>
                <a:spcPts val="500"/>
              </a:spcBef>
              <a:spcAft>
                <a:spcPts val="0"/>
              </a:spcAft>
              <a:buClr>
                <a:schemeClr val="dk1"/>
              </a:buClr>
              <a:buSzPts val="2400"/>
              <a:buChar char="•"/>
            </a:pPr>
            <a:r>
              <a:rPr lang="en-US"/>
              <a:t>Evaluation of alternatives</a:t>
            </a:r>
            <a:endParaRPr/>
          </a:p>
          <a:p>
            <a:pPr indent="-228600" lvl="1" marL="685800" rtl="0" algn="l">
              <a:lnSpc>
                <a:spcPct val="90000"/>
              </a:lnSpc>
              <a:spcBef>
                <a:spcPts val="500"/>
              </a:spcBef>
              <a:spcAft>
                <a:spcPts val="0"/>
              </a:spcAft>
              <a:buClr>
                <a:schemeClr val="dk1"/>
              </a:buClr>
              <a:buSzPts val="2400"/>
              <a:buChar char="•"/>
            </a:pPr>
            <a:r>
              <a:rPr lang="en-US"/>
              <a:t>Selection of an alternative</a:t>
            </a:r>
            <a:endParaRPr/>
          </a:p>
          <a:p>
            <a:pPr indent="-228600" lvl="0" marL="228600" rtl="0" algn="l">
              <a:lnSpc>
                <a:spcPct val="90000"/>
              </a:lnSpc>
              <a:spcBef>
                <a:spcPts val="1000"/>
              </a:spcBef>
              <a:spcAft>
                <a:spcPts val="0"/>
              </a:spcAft>
              <a:buClr>
                <a:schemeClr val="dk1"/>
              </a:buClr>
              <a:buSzPts val="2800"/>
              <a:buChar char="•"/>
            </a:pPr>
            <a:r>
              <a:rPr lang="en-US"/>
              <a:t>Categorizing the Actions:</a:t>
            </a:r>
            <a:endParaRPr/>
          </a:p>
          <a:p>
            <a:pPr indent="-228600" lvl="1" marL="685800" rtl="0" algn="l">
              <a:lnSpc>
                <a:spcPct val="90000"/>
              </a:lnSpc>
              <a:spcBef>
                <a:spcPts val="500"/>
              </a:spcBef>
              <a:spcAft>
                <a:spcPts val="0"/>
              </a:spcAft>
              <a:buClr>
                <a:schemeClr val="dk1"/>
              </a:buClr>
              <a:buSzPts val="2400"/>
              <a:buChar char="•"/>
            </a:pPr>
            <a:r>
              <a:rPr lang="en-US"/>
              <a:t>Analysis (to understand the problem)</a:t>
            </a:r>
            <a:endParaRPr/>
          </a:p>
          <a:p>
            <a:pPr indent="-228600" lvl="1" marL="685800" rtl="0" algn="l">
              <a:lnSpc>
                <a:spcPct val="90000"/>
              </a:lnSpc>
              <a:spcBef>
                <a:spcPts val="500"/>
              </a:spcBef>
              <a:spcAft>
                <a:spcPts val="0"/>
              </a:spcAft>
              <a:buClr>
                <a:schemeClr val="dk1"/>
              </a:buClr>
              <a:buSzPts val="2400"/>
              <a:buChar char="•"/>
            </a:pPr>
            <a:r>
              <a:rPr lang="en-US"/>
              <a:t>Resolution (to solve the problem)</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Models of Software Processes</a:t>
            </a:r>
            <a:endParaRPr/>
          </a:p>
        </p:txBody>
      </p:sp>
      <p:sp>
        <p:nvSpPr>
          <p:cNvPr id="182" name="Google Shape;182;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As Always:</a:t>
            </a:r>
            <a:endParaRPr/>
          </a:p>
          <a:p>
            <a:pPr indent="-228600" lvl="1" marL="685800" rtl="0" algn="l">
              <a:lnSpc>
                <a:spcPct val="90000"/>
              </a:lnSpc>
              <a:spcBef>
                <a:spcPts val="500"/>
              </a:spcBef>
              <a:spcAft>
                <a:spcPts val="0"/>
              </a:spcAft>
              <a:buClr>
                <a:schemeClr val="dk1"/>
              </a:buClr>
              <a:buSzPts val="2400"/>
              <a:buChar char="•"/>
            </a:pPr>
            <a:r>
              <a:rPr lang="en-US"/>
              <a:t>Since they are models they are </a:t>
            </a:r>
            <a:r>
              <a:rPr b="1" lang="en-US" sz="2800">
                <a:solidFill>
                  <a:srgbClr val="0070C0"/>
                </a:solidFill>
              </a:rPr>
              <a:t>simplifications</a:t>
            </a:r>
            <a:r>
              <a:rPr lang="en-US"/>
              <a:t> (and some are very abstract)</a:t>
            </a:r>
            <a:endParaRPr/>
          </a:p>
          <a:p>
            <a:pPr indent="-228600" lvl="0" marL="228600" rtl="0" algn="l">
              <a:lnSpc>
                <a:spcPct val="90000"/>
              </a:lnSpc>
              <a:spcBef>
                <a:spcPts val="1000"/>
              </a:spcBef>
              <a:spcAft>
                <a:spcPts val="0"/>
              </a:spcAft>
              <a:buClr>
                <a:schemeClr val="dk1"/>
              </a:buClr>
              <a:buSzPts val="2800"/>
              <a:buChar char="•"/>
            </a:pPr>
            <a:r>
              <a:rPr lang="en-US"/>
              <a:t>Types of Models of Software Processes:</a:t>
            </a:r>
            <a:endParaRPr/>
          </a:p>
          <a:p>
            <a:pPr indent="-228600" lvl="1" marL="685800" rtl="0" algn="l">
              <a:lnSpc>
                <a:spcPct val="90000"/>
              </a:lnSpc>
              <a:spcBef>
                <a:spcPts val="500"/>
              </a:spcBef>
              <a:spcAft>
                <a:spcPts val="0"/>
              </a:spcAft>
              <a:buClr>
                <a:schemeClr val="dk1"/>
              </a:buClr>
              <a:buSzPts val="2400"/>
              <a:buChar char="•"/>
            </a:pPr>
            <a:r>
              <a:rPr lang="en-US"/>
              <a:t>Descriptive - what actually happens</a:t>
            </a:r>
            <a:endParaRPr/>
          </a:p>
          <a:p>
            <a:pPr indent="-228600" lvl="1" marL="685800" rtl="0" algn="l">
              <a:lnSpc>
                <a:spcPct val="90000"/>
              </a:lnSpc>
              <a:spcBef>
                <a:spcPts val="500"/>
              </a:spcBef>
              <a:spcAft>
                <a:spcPts val="0"/>
              </a:spcAft>
              <a:buClr>
                <a:schemeClr val="dk1"/>
              </a:buClr>
              <a:buSzPts val="2400"/>
              <a:buChar char="•"/>
            </a:pPr>
            <a:r>
              <a:rPr lang="en-US"/>
              <a:t>Prescriptive - what should (i.e., is supposed to) happen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Waterfall Model</a:t>
            </a:r>
            <a:endParaRPr/>
          </a:p>
        </p:txBody>
      </p:sp>
      <p:pic>
        <p:nvPicPr>
          <p:cNvPr id="188" name="Google Shape;188;p24"/>
          <p:cNvPicPr preferRelativeResize="0"/>
          <p:nvPr>
            <p:ph idx="1" type="body"/>
          </p:nvPr>
        </p:nvPicPr>
        <p:blipFill rotWithShape="1">
          <a:blip r:embed="rId3">
            <a:alphaModFix/>
          </a:blip>
          <a:srcRect b="0" l="0" r="0" t="0"/>
          <a:stretch/>
        </p:blipFill>
        <p:spPr>
          <a:xfrm>
            <a:off x="457200" y="1518808"/>
            <a:ext cx="7916776" cy="4351338"/>
          </a:xfrm>
          <a:prstGeom prst="rect">
            <a:avLst/>
          </a:prstGeom>
          <a:noFill/>
          <a:ln>
            <a:noFill/>
          </a:ln>
        </p:spPr>
      </p:pic>
      <p:sp>
        <p:nvSpPr>
          <p:cNvPr id="189" name="Google Shape;189;p24"/>
          <p:cNvSpPr txBox="1"/>
          <p:nvPr/>
        </p:nvSpPr>
        <p:spPr>
          <a:xfrm>
            <a:off x="457200" y="5870146"/>
            <a:ext cx="4087337" cy="64633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SRS: Software Requirements Specification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SDD: Software Design Document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Waterfall Model (cont.)</a:t>
            </a:r>
            <a:endParaRPr/>
          </a:p>
        </p:txBody>
      </p:sp>
      <p:sp>
        <p:nvSpPr>
          <p:cNvPr id="195" name="Google Shape;195;p25"/>
          <p:cNvSpPr txBox="1"/>
          <p:nvPr>
            <p:ph idx="1" type="body"/>
          </p:nvPr>
        </p:nvSpPr>
        <p:spPr>
          <a:xfrm>
            <a:off x="838200" y="1253331"/>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Questions:</a:t>
            </a:r>
            <a:endParaRPr/>
          </a:p>
          <a:p>
            <a:pPr indent="-228600" lvl="1" marL="685800" rtl="0" algn="l">
              <a:lnSpc>
                <a:spcPct val="90000"/>
              </a:lnSpc>
              <a:spcBef>
                <a:spcPts val="500"/>
              </a:spcBef>
              <a:spcAft>
                <a:spcPts val="0"/>
              </a:spcAft>
              <a:buClr>
                <a:schemeClr val="dk1"/>
              </a:buClr>
              <a:buSzPts val="2400"/>
              <a:buChar char="•"/>
            </a:pPr>
            <a:r>
              <a:rPr lang="en-US"/>
              <a:t>Is it supposed to be descriptive or prescriptive?</a:t>
            </a:r>
            <a:endParaRPr/>
          </a:p>
          <a:p>
            <a:pPr indent="-228600" lvl="1" marL="685800" rtl="0" algn="l">
              <a:lnSpc>
                <a:spcPct val="90000"/>
              </a:lnSpc>
              <a:spcBef>
                <a:spcPts val="500"/>
              </a:spcBef>
              <a:spcAft>
                <a:spcPts val="0"/>
              </a:spcAft>
              <a:buClr>
                <a:schemeClr val="dk1"/>
              </a:buClr>
              <a:buSzPts val="2400"/>
              <a:buChar char="•"/>
            </a:pPr>
            <a:r>
              <a:rPr lang="en-US"/>
              <a:t>How idealized/abstract is it?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96" name="Google Shape;196;p25"/>
          <p:cNvPicPr preferRelativeResize="0"/>
          <p:nvPr/>
        </p:nvPicPr>
        <p:blipFill rotWithShape="1">
          <a:blip r:embed="rId3">
            <a:alphaModFix/>
          </a:blip>
          <a:srcRect b="0" l="0" r="0" t="0"/>
          <a:stretch/>
        </p:blipFill>
        <p:spPr>
          <a:xfrm>
            <a:off x="5306096" y="2889585"/>
            <a:ext cx="6885904" cy="3784734"/>
          </a:xfrm>
          <a:prstGeom prst="rect">
            <a:avLst/>
          </a:prstGeom>
          <a:noFill/>
          <a:ln>
            <a:noFill/>
          </a:ln>
        </p:spPr>
      </p:pic>
      <p:sp>
        <p:nvSpPr>
          <p:cNvPr id="197" name="Google Shape;197;p25"/>
          <p:cNvSpPr txBox="1"/>
          <p:nvPr/>
        </p:nvSpPr>
        <p:spPr>
          <a:xfrm>
            <a:off x="866619" y="2578894"/>
            <a:ext cx="4439477" cy="4001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70C0"/>
                </a:solidFill>
                <a:latin typeface="Calibri"/>
                <a:ea typeface="Calibri"/>
                <a:cs typeface="Calibri"/>
                <a:sym typeface="Calibri"/>
              </a:rPr>
              <a:t>Pros: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Predictable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Easy to estimate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Easy to fix</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Documentation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Distributable</a:t>
            </a:r>
            <a:endParaRPr/>
          </a:p>
          <a:p>
            <a:pPr indent="0" lvl="0" marL="0" marR="0" rtl="0" algn="l">
              <a:spcBef>
                <a:spcPts val="0"/>
              </a:spcBef>
              <a:spcAft>
                <a:spcPts val="0"/>
              </a:spcAft>
              <a:buNone/>
            </a:pPr>
            <a:r>
              <a:rPr b="1" lang="en-US" sz="2800">
                <a:solidFill>
                  <a:srgbClr val="0070C0"/>
                </a:solidFill>
                <a:latin typeface="Calibri"/>
                <a:ea typeface="Calibri"/>
                <a:cs typeface="Calibri"/>
                <a:sym typeface="Calibri"/>
              </a:rPr>
              <a:t>Cons: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Requiring stable Req.</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Requiring complete &amp; correct Req.</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Documentation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Communication overhead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Management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Taking too long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sz="4400"/>
              <a:t>So the Waterfall model works, but…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Prototyping</a:t>
            </a:r>
            <a:endParaRPr/>
          </a:p>
        </p:txBody>
      </p:sp>
      <p:sp>
        <p:nvSpPr>
          <p:cNvPr id="208" name="Google Shape;20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a:t>
            </a:r>
            <a:r>
              <a:rPr b="1" lang="en-US"/>
              <a:t>prototype </a:t>
            </a:r>
            <a:r>
              <a:rPr lang="en-US"/>
              <a:t>is a working model of some or all of a finished product. </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Throwaway</a:t>
            </a:r>
            <a:r>
              <a:rPr lang="en-US"/>
              <a:t> prototypes</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Evolutionary</a:t>
            </a:r>
            <a:r>
              <a:rPr lang="en-US"/>
              <a:t> prototypes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5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5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500"/>
                                        <p:tgtEl>
                                          <p:spTgt spid="2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Prototyping</a:t>
            </a:r>
            <a:endParaRPr/>
          </a:p>
        </p:txBody>
      </p:sp>
      <p:pic>
        <p:nvPicPr>
          <p:cNvPr id="214" name="Google Shape;214;p28"/>
          <p:cNvPicPr preferRelativeResize="0"/>
          <p:nvPr>
            <p:ph idx="1" type="body"/>
          </p:nvPr>
        </p:nvPicPr>
        <p:blipFill rotWithShape="1">
          <a:blip r:embed="rId3">
            <a:alphaModFix/>
          </a:blip>
          <a:srcRect b="0" l="0" r="0" t="0"/>
          <a:stretch/>
        </p:blipFill>
        <p:spPr>
          <a:xfrm>
            <a:off x="6877165" y="208610"/>
            <a:ext cx="5137047" cy="6463538"/>
          </a:xfrm>
          <a:prstGeom prst="rect">
            <a:avLst/>
          </a:prstGeom>
          <a:noFill/>
          <a:ln>
            <a:noFill/>
          </a:ln>
        </p:spPr>
      </p:pic>
      <p:pic>
        <p:nvPicPr>
          <p:cNvPr id="215" name="Google Shape;215;p28"/>
          <p:cNvPicPr preferRelativeResize="0"/>
          <p:nvPr/>
        </p:nvPicPr>
        <p:blipFill rotWithShape="1">
          <a:blip r:embed="rId4">
            <a:alphaModFix/>
          </a:blip>
          <a:srcRect b="0" l="0" r="0" t="0"/>
          <a:stretch/>
        </p:blipFill>
        <p:spPr>
          <a:xfrm>
            <a:off x="353096" y="2247899"/>
            <a:ext cx="6181773" cy="33977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Prototyping</a:t>
            </a:r>
            <a:endParaRPr/>
          </a:p>
        </p:txBody>
      </p:sp>
      <p:sp>
        <p:nvSpPr>
          <p:cNvPr id="221" name="Google Shape;22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Pros</a:t>
            </a:r>
            <a:endParaRPr/>
          </a:p>
          <a:p>
            <a:pPr indent="-228600" lvl="1" marL="685800" rtl="0" algn="l">
              <a:lnSpc>
                <a:spcPct val="90000"/>
              </a:lnSpc>
              <a:spcBef>
                <a:spcPts val="500"/>
              </a:spcBef>
              <a:spcAft>
                <a:spcPts val="0"/>
              </a:spcAft>
              <a:buClr>
                <a:schemeClr val="dk1"/>
              </a:buClr>
              <a:buSzPts val="2400"/>
              <a:buChar char="•"/>
            </a:pPr>
            <a:r>
              <a:rPr lang="en-US"/>
              <a:t>Easy to handle changes</a:t>
            </a:r>
            <a:endParaRPr/>
          </a:p>
          <a:p>
            <a:pPr indent="-228600" lvl="1" marL="685800" rtl="0" algn="l">
              <a:lnSpc>
                <a:spcPct val="90000"/>
              </a:lnSpc>
              <a:spcBef>
                <a:spcPts val="500"/>
              </a:spcBef>
              <a:spcAft>
                <a:spcPts val="0"/>
              </a:spcAft>
              <a:buClr>
                <a:schemeClr val="dk1"/>
              </a:buClr>
              <a:buSzPts val="2400"/>
              <a:buChar char="•"/>
            </a:pPr>
            <a:r>
              <a:rPr lang="en-US"/>
              <a:t>Getting a working product quickly</a:t>
            </a:r>
            <a:endParaRPr/>
          </a:p>
          <a:p>
            <a:pPr indent="-228600" lvl="1" marL="685800" rtl="0" algn="l">
              <a:lnSpc>
                <a:spcPct val="90000"/>
              </a:lnSpc>
              <a:spcBef>
                <a:spcPts val="500"/>
              </a:spcBef>
              <a:spcAft>
                <a:spcPts val="0"/>
              </a:spcAft>
              <a:buClr>
                <a:schemeClr val="dk1"/>
              </a:buClr>
              <a:buSzPts val="2400"/>
              <a:buChar char="•"/>
            </a:pPr>
            <a:r>
              <a:rPr lang="en-US"/>
              <a:t>Less documentation or management required</a:t>
            </a:r>
            <a:endParaRPr/>
          </a:p>
          <a:p>
            <a:pPr indent="-228600" lvl="1" marL="685800" rtl="0" algn="l">
              <a:lnSpc>
                <a:spcPct val="90000"/>
              </a:lnSpc>
              <a:spcBef>
                <a:spcPts val="500"/>
              </a:spcBef>
              <a:spcAft>
                <a:spcPts val="0"/>
              </a:spcAft>
              <a:buClr>
                <a:schemeClr val="dk1"/>
              </a:buClr>
              <a:buSzPts val="2400"/>
              <a:buChar char="•"/>
            </a:pPr>
            <a:r>
              <a:rPr lang="en-US"/>
              <a:t>Lightweight</a:t>
            </a:r>
            <a:endParaRPr/>
          </a:p>
          <a:p>
            <a:pPr indent="-228600" lvl="0" marL="228600" rtl="0" algn="l">
              <a:lnSpc>
                <a:spcPct val="90000"/>
              </a:lnSpc>
              <a:spcBef>
                <a:spcPts val="1000"/>
              </a:spcBef>
              <a:spcAft>
                <a:spcPts val="0"/>
              </a:spcAft>
              <a:buClr>
                <a:schemeClr val="dk1"/>
              </a:buClr>
              <a:buSzPts val="2800"/>
              <a:buChar char="•"/>
            </a:pPr>
            <a:r>
              <a:rPr lang="en-US"/>
              <a:t>Cons</a:t>
            </a:r>
            <a:endParaRPr/>
          </a:p>
          <a:p>
            <a:pPr indent="-228600" lvl="1" marL="685800" rtl="0" algn="l">
              <a:lnSpc>
                <a:spcPct val="90000"/>
              </a:lnSpc>
              <a:spcBef>
                <a:spcPts val="500"/>
              </a:spcBef>
              <a:spcAft>
                <a:spcPts val="0"/>
              </a:spcAft>
              <a:buClr>
                <a:schemeClr val="dk1"/>
              </a:buClr>
              <a:buSzPts val="2400"/>
              <a:buChar char="•"/>
            </a:pPr>
            <a:r>
              <a:rPr lang="en-US"/>
              <a:t>Hard to predict (time &amp; cost)</a:t>
            </a:r>
            <a:endParaRPr/>
          </a:p>
          <a:p>
            <a:pPr indent="-228600" lvl="1" marL="685800" rtl="0" algn="l">
              <a:lnSpc>
                <a:spcPct val="90000"/>
              </a:lnSpc>
              <a:spcBef>
                <a:spcPts val="500"/>
              </a:spcBef>
              <a:spcAft>
                <a:spcPts val="0"/>
              </a:spcAft>
              <a:buClr>
                <a:schemeClr val="dk1"/>
              </a:buClr>
              <a:buSzPts val="2400"/>
              <a:buChar char="•"/>
            </a:pPr>
            <a:r>
              <a:rPr lang="en-US"/>
              <a:t>Product may be unmaintainable</a:t>
            </a:r>
            <a:endParaRPr/>
          </a:p>
          <a:p>
            <a:pPr indent="-228600" lvl="1" marL="685800" rtl="0" algn="l">
              <a:lnSpc>
                <a:spcPct val="90000"/>
              </a:lnSpc>
              <a:spcBef>
                <a:spcPts val="500"/>
              </a:spcBef>
              <a:spcAft>
                <a:spcPts val="0"/>
              </a:spcAft>
              <a:buClr>
                <a:schemeClr val="dk1"/>
              </a:buClr>
              <a:buSzPts val="2400"/>
              <a:buChar char="•"/>
            </a:pPr>
            <a:r>
              <a:rPr lang="en-US"/>
              <a:t>Little discipline -&gt; bad quality control -&gt; buggy product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US" sz="4000"/>
              <a:t>So customers like prototypes a lot, but…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Risk Management</a:t>
            </a:r>
            <a:endParaRPr/>
          </a:p>
        </p:txBody>
      </p:sp>
      <p:sp>
        <p:nvSpPr>
          <p:cNvPr id="232" name="Google Shape;232;p31"/>
          <p:cNvSpPr txBox="1"/>
          <p:nvPr>
            <p:ph idx="1" type="body"/>
          </p:nvPr>
        </p:nvSpPr>
        <p:spPr>
          <a:xfrm>
            <a:off x="838200" y="1825625"/>
            <a:ext cx="67818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Risk</a:t>
            </a:r>
            <a:endParaRPr/>
          </a:p>
          <a:p>
            <a:pPr indent="-228600" lvl="1" marL="685800" rtl="0" algn="l">
              <a:lnSpc>
                <a:spcPct val="90000"/>
              </a:lnSpc>
              <a:spcBef>
                <a:spcPts val="500"/>
              </a:spcBef>
              <a:spcAft>
                <a:spcPts val="0"/>
              </a:spcAft>
              <a:buClr>
                <a:schemeClr val="dk1"/>
              </a:buClr>
              <a:buSzPts val="2400"/>
              <a:buChar char="•"/>
            </a:pPr>
            <a:r>
              <a:rPr lang="en-US"/>
              <a:t>An occurrence with negative consequences.</a:t>
            </a:r>
            <a:endParaRPr/>
          </a:p>
          <a:p>
            <a:pPr indent="-228600" lvl="0" marL="228600" rtl="0" algn="l">
              <a:lnSpc>
                <a:spcPct val="90000"/>
              </a:lnSpc>
              <a:spcBef>
                <a:spcPts val="1000"/>
              </a:spcBef>
              <a:spcAft>
                <a:spcPts val="0"/>
              </a:spcAft>
              <a:buClr>
                <a:schemeClr val="dk1"/>
              </a:buClr>
              <a:buSzPts val="2800"/>
              <a:buChar char="•"/>
            </a:pPr>
            <a:r>
              <a:rPr lang="en-US"/>
              <a:t>Risk management</a:t>
            </a:r>
            <a:endParaRPr/>
          </a:p>
          <a:p>
            <a:pPr indent="-228600" lvl="1" marL="685800" rtl="0" algn="l">
              <a:lnSpc>
                <a:spcPct val="90000"/>
              </a:lnSpc>
              <a:spcBef>
                <a:spcPts val="500"/>
              </a:spcBef>
              <a:spcAft>
                <a:spcPts val="0"/>
              </a:spcAft>
              <a:buClr>
                <a:schemeClr val="dk1"/>
              </a:buClr>
              <a:buSzPts val="2400"/>
              <a:buChar char="•"/>
            </a:pPr>
            <a:r>
              <a:rPr lang="en-US"/>
              <a:t>The practice of identifying, analyzing, and controlling or mitigating risks</a:t>
            </a:r>
            <a:endParaRPr/>
          </a:p>
          <a:p>
            <a:pPr indent="-228600" lvl="1" marL="685800" rtl="0" algn="l">
              <a:lnSpc>
                <a:spcPct val="90000"/>
              </a:lnSpc>
              <a:spcBef>
                <a:spcPts val="500"/>
              </a:spcBef>
              <a:spcAft>
                <a:spcPts val="0"/>
              </a:spcAft>
              <a:buClr>
                <a:schemeClr val="dk1"/>
              </a:buClr>
              <a:buSzPts val="2400"/>
              <a:buChar char="•"/>
            </a:pPr>
            <a:r>
              <a:rPr lang="en-US"/>
              <a:t>Can (and should) be incorporated into any life cycle processes. For example, prototype evolution model.</a:t>
            </a:r>
            <a:endParaRPr/>
          </a:p>
        </p:txBody>
      </p:sp>
      <p:pic>
        <p:nvPicPr>
          <p:cNvPr id="233" name="Google Shape;233;p31"/>
          <p:cNvPicPr preferRelativeResize="0"/>
          <p:nvPr/>
        </p:nvPicPr>
        <p:blipFill rotWithShape="1">
          <a:blip r:embed="rId3">
            <a:alphaModFix/>
          </a:blip>
          <a:srcRect b="0" l="0" r="0" t="0"/>
          <a:stretch/>
        </p:blipFill>
        <p:spPr>
          <a:xfrm>
            <a:off x="7896225" y="1027906"/>
            <a:ext cx="4117987" cy="51813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Background</a:t>
            </a:r>
            <a:endParaRPr/>
          </a:p>
        </p:txBody>
      </p:sp>
      <p:sp>
        <p:nvSpPr>
          <p:cNvPr id="94" name="Google Shape;94;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A Definition:</a:t>
            </a:r>
            <a:endParaRPr/>
          </a:p>
          <a:p>
            <a:pPr indent="-228600" lvl="1" marL="685800" rtl="0" algn="l">
              <a:lnSpc>
                <a:spcPct val="80000"/>
              </a:lnSpc>
              <a:spcBef>
                <a:spcPts val="500"/>
              </a:spcBef>
              <a:spcAft>
                <a:spcPts val="0"/>
              </a:spcAft>
              <a:buClr>
                <a:schemeClr val="dk1"/>
              </a:buClr>
              <a:buSzPts val="2220"/>
              <a:buChar char="•"/>
            </a:pPr>
            <a:r>
              <a:rPr lang="en-US" sz="2220"/>
              <a:t>A </a:t>
            </a:r>
            <a:r>
              <a:rPr i="1" lang="en-US" sz="2220"/>
              <a:t>process</a:t>
            </a:r>
            <a:r>
              <a:rPr lang="en-US" sz="2220"/>
              <a:t> (a.k.a. </a:t>
            </a:r>
            <a:r>
              <a:rPr i="1" lang="en-US" sz="2220"/>
              <a:t>activity</a:t>
            </a:r>
            <a:r>
              <a:rPr lang="en-US" sz="2220"/>
              <a:t>) is a </a:t>
            </a:r>
            <a:r>
              <a:rPr b="1" lang="en-US" sz="2220">
                <a:solidFill>
                  <a:srgbClr val="0070C0"/>
                </a:solidFill>
              </a:rPr>
              <a:t>collection of related tasks</a:t>
            </a:r>
            <a:r>
              <a:rPr lang="en-US" sz="2220"/>
              <a:t> (a.k.a. actions) that transforms a set of </a:t>
            </a:r>
            <a:r>
              <a:rPr b="1" lang="en-US" sz="2220">
                <a:solidFill>
                  <a:srgbClr val="0070C0"/>
                </a:solidFill>
              </a:rPr>
              <a:t>inputs</a:t>
            </a:r>
            <a:r>
              <a:rPr lang="en-US" sz="2220">
                <a:solidFill>
                  <a:srgbClr val="0070C0"/>
                </a:solidFill>
              </a:rPr>
              <a:t> </a:t>
            </a:r>
            <a:r>
              <a:rPr lang="en-US" sz="2220"/>
              <a:t>into a set of </a:t>
            </a:r>
            <a:r>
              <a:rPr b="1" lang="en-US" sz="2220">
                <a:solidFill>
                  <a:srgbClr val="0070C0"/>
                </a:solidFill>
              </a:rPr>
              <a:t>outputs</a:t>
            </a:r>
            <a:r>
              <a:rPr lang="en-US" sz="2220"/>
              <a:t>.</a:t>
            </a:r>
            <a:endParaRPr/>
          </a:p>
          <a:p>
            <a:pPr indent="-228600" lvl="0" marL="228600" rtl="0" algn="l">
              <a:lnSpc>
                <a:spcPct val="80000"/>
              </a:lnSpc>
              <a:spcBef>
                <a:spcPts val="1000"/>
              </a:spcBef>
              <a:spcAft>
                <a:spcPts val="0"/>
              </a:spcAft>
              <a:buClr>
                <a:schemeClr val="dk1"/>
              </a:buClr>
              <a:buSzPts val="2590"/>
              <a:buChar char="•"/>
            </a:pPr>
            <a:r>
              <a:rPr lang="en-US" sz="2590"/>
              <a:t>Processes and Algorithms:</a:t>
            </a:r>
            <a:endParaRPr/>
          </a:p>
          <a:p>
            <a:pPr indent="-228600" lvl="1" marL="685800" rtl="0" algn="l">
              <a:lnSpc>
                <a:spcPct val="80000"/>
              </a:lnSpc>
              <a:spcBef>
                <a:spcPts val="500"/>
              </a:spcBef>
              <a:spcAft>
                <a:spcPts val="0"/>
              </a:spcAft>
              <a:buClr>
                <a:schemeClr val="dk1"/>
              </a:buClr>
              <a:buSzPts val="2220"/>
              <a:buChar char="•"/>
            </a:pPr>
            <a:r>
              <a:rPr lang="en-US" sz="2220"/>
              <a:t>The set of algorithms is a </a:t>
            </a:r>
            <a:r>
              <a:rPr b="1" lang="en-US" sz="2220">
                <a:solidFill>
                  <a:srgbClr val="0070C0"/>
                </a:solidFill>
              </a:rPr>
              <a:t>subset</a:t>
            </a:r>
            <a:r>
              <a:rPr lang="en-US" sz="2220"/>
              <a:t> of the set of processes (which, includes, for example heuristics)</a:t>
            </a:r>
            <a:endParaRPr/>
          </a:p>
          <a:p>
            <a:pPr indent="-228600" lvl="0" marL="228600" rtl="0" algn="l">
              <a:lnSpc>
                <a:spcPct val="80000"/>
              </a:lnSpc>
              <a:spcBef>
                <a:spcPts val="1000"/>
              </a:spcBef>
              <a:spcAft>
                <a:spcPts val="0"/>
              </a:spcAft>
              <a:buClr>
                <a:schemeClr val="dk1"/>
              </a:buClr>
              <a:buSzPts val="2590"/>
              <a:buChar char="•"/>
            </a:pPr>
            <a:r>
              <a:rPr lang="en-US" sz="2590"/>
              <a:t>Describing Processes:</a:t>
            </a:r>
            <a:endParaRPr/>
          </a:p>
          <a:p>
            <a:pPr indent="-228600" lvl="1" marL="685800" rtl="0" algn="l">
              <a:lnSpc>
                <a:spcPct val="80000"/>
              </a:lnSpc>
              <a:spcBef>
                <a:spcPts val="500"/>
              </a:spcBef>
              <a:spcAft>
                <a:spcPts val="0"/>
              </a:spcAft>
              <a:buClr>
                <a:schemeClr val="dk1"/>
              </a:buClr>
              <a:buSzPts val="2220"/>
              <a:buChar char="•"/>
            </a:pPr>
            <a:r>
              <a:rPr lang="en-US" sz="2220"/>
              <a:t>Specify the </a:t>
            </a:r>
            <a:r>
              <a:rPr b="1" lang="en-US" sz="2220">
                <a:solidFill>
                  <a:srgbClr val="0070C0"/>
                </a:solidFill>
              </a:rPr>
              <a:t>inputs</a:t>
            </a:r>
            <a:r>
              <a:rPr lang="en-US" sz="2220"/>
              <a:t> to and </a:t>
            </a:r>
            <a:r>
              <a:rPr b="1" lang="en-US" sz="2220">
                <a:solidFill>
                  <a:srgbClr val="0070C0"/>
                </a:solidFill>
              </a:rPr>
              <a:t>outputs</a:t>
            </a:r>
            <a:r>
              <a:rPr lang="en-US" sz="2220"/>
              <a:t> from the process</a:t>
            </a:r>
            <a:endParaRPr/>
          </a:p>
          <a:p>
            <a:pPr indent="-228600" lvl="1" marL="685800" rtl="0" algn="l">
              <a:lnSpc>
                <a:spcPct val="80000"/>
              </a:lnSpc>
              <a:spcBef>
                <a:spcPts val="500"/>
              </a:spcBef>
              <a:spcAft>
                <a:spcPts val="0"/>
              </a:spcAft>
              <a:buClr>
                <a:schemeClr val="dk1"/>
              </a:buClr>
              <a:buSzPts val="2220"/>
              <a:buChar char="•"/>
            </a:pPr>
            <a:r>
              <a:rPr lang="en-US" sz="2220"/>
              <a:t>Specify the </a:t>
            </a:r>
            <a:r>
              <a:rPr b="1" lang="en-US" sz="2220">
                <a:solidFill>
                  <a:srgbClr val="0070C0"/>
                </a:solidFill>
              </a:rPr>
              <a:t>tasks</a:t>
            </a:r>
            <a:endParaRPr/>
          </a:p>
          <a:p>
            <a:pPr indent="-228600" lvl="1" marL="685800" rtl="0" algn="l">
              <a:lnSpc>
                <a:spcPct val="80000"/>
              </a:lnSpc>
              <a:spcBef>
                <a:spcPts val="500"/>
              </a:spcBef>
              <a:spcAft>
                <a:spcPts val="0"/>
              </a:spcAft>
              <a:buClr>
                <a:schemeClr val="dk1"/>
              </a:buClr>
              <a:buSzPts val="2220"/>
              <a:buChar char="•"/>
            </a:pPr>
            <a:r>
              <a:rPr lang="en-US" sz="2220"/>
              <a:t>Specify the inputs to and outputs from each task (a.k.a. </a:t>
            </a:r>
            <a:r>
              <a:rPr b="1" lang="en-US" sz="2220">
                <a:solidFill>
                  <a:srgbClr val="0070C0"/>
                </a:solidFill>
              </a:rPr>
              <a:t>data</a:t>
            </a:r>
            <a:r>
              <a:rPr i="1" lang="en-US" sz="2220"/>
              <a:t> </a:t>
            </a:r>
            <a:r>
              <a:rPr b="1" lang="en-US" sz="2220">
                <a:solidFill>
                  <a:srgbClr val="0070C0"/>
                </a:solidFill>
              </a:rPr>
              <a:t>flows</a:t>
            </a:r>
            <a:r>
              <a:rPr lang="en-US" sz="2220"/>
              <a:t>)</a:t>
            </a:r>
            <a:endParaRPr/>
          </a:p>
          <a:p>
            <a:pPr indent="-228600" lvl="1" marL="685800" rtl="0" algn="l">
              <a:lnSpc>
                <a:spcPct val="80000"/>
              </a:lnSpc>
              <a:spcBef>
                <a:spcPts val="500"/>
              </a:spcBef>
              <a:spcAft>
                <a:spcPts val="0"/>
              </a:spcAft>
              <a:buClr>
                <a:schemeClr val="dk1"/>
              </a:buClr>
              <a:buSzPts val="2220"/>
              <a:buChar char="•"/>
            </a:pPr>
            <a:r>
              <a:rPr lang="en-US" sz="2220"/>
              <a:t>Specify the </a:t>
            </a:r>
            <a:r>
              <a:rPr b="1" lang="en-US" sz="2220">
                <a:solidFill>
                  <a:srgbClr val="0070C0"/>
                </a:solidFill>
              </a:rPr>
              <a:t>order</a:t>
            </a:r>
            <a:r>
              <a:rPr lang="en-US" sz="2220"/>
              <a:t> of tasks and the </a:t>
            </a:r>
            <a:r>
              <a:rPr b="1" lang="en-US" sz="2220">
                <a:solidFill>
                  <a:srgbClr val="0070C0"/>
                </a:solidFill>
              </a:rPr>
              <a:t>conditions</a:t>
            </a:r>
            <a:r>
              <a:rPr lang="en-US" sz="2220"/>
              <a:t> under which they occur (a.k.a. </a:t>
            </a:r>
            <a:r>
              <a:rPr b="1" lang="en-US" sz="2220">
                <a:solidFill>
                  <a:srgbClr val="0070C0"/>
                </a:solidFill>
              </a:rPr>
              <a:t>control</a:t>
            </a:r>
            <a:r>
              <a:rPr i="1" lang="en-US" sz="2220"/>
              <a:t> </a:t>
            </a:r>
            <a:r>
              <a:rPr b="1" lang="en-US" sz="2220">
                <a:solidFill>
                  <a:srgbClr val="0070C0"/>
                </a:solidFill>
              </a:rPr>
              <a:t>flows</a:t>
            </a:r>
            <a:r>
              <a:rPr lang="en-US" sz="2220"/>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Spiral Model</a:t>
            </a:r>
            <a:endParaRPr/>
          </a:p>
        </p:txBody>
      </p:sp>
      <p:sp>
        <p:nvSpPr>
          <p:cNvPr id="239" name="Google Shape;23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Boehm (1988)</a:t>
            </a:r>
            <a:endParaRPr/>
          </a:p>
        </p:txBody>
      </p:sp>
      <p:pic>
        <p:nvPicPr>
          <p:cNvPr id="240" name="Google Shape;240;p32"/>
          <p:cNvPicPr preferRelativeResize="0"/>
          <p:nvPr/>
        </p:nvPicPr>
        <p:blipFill rotWithShape="1">
          <a:blip r:embed="rId3">
            <a:alphaModFix/>
          </a:blip>
          <a:srcRect b="0" l="0" r="0" t="0"/>
          <a:stretch/>
        </p:blipFill>
        <p:spPr>
          <a:xfrm>
            <a:off x="3237647" y="86523"/>
            <a:ext cx="8535253" cy="66849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Spiral Model</a:t>
            </a:r>
            <a:endParaRPr/>
          </a:p>
        </p:txBody>
      </p:sp>
      <p:sp>
        <p:nvSpPr>
          <p:cNvPr id="246" name="Google Shape;246;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Boehm (1988)</a:t>
            </a:r>
            <a:endParaRPr/>
          </a:p>
        </p:txBody>
      </p:sp>
      <p:pic>
        <p:nvPicPr>
          <p:cNvPr id="247" name="Google Shape;247;p33"/>
          <p:cNvPicPr preferRelativeResize="0"/>
          <p:nvPr/>
        </p:nvPicPr>
        <p:blipFill rotWithShape="1">
          <a:blip r:embed="rId3">
            <a:alphaModFix/>
          </a:blip>
          <a:srcRect b="0" l="0" r="0" t="0"/>
          <a:stretch/>
        </p:blipFill>
        <p:spPr>
          <a:xfrm>
            <a:off x="93209" y="2510976"/>
            <a:ext cx="5328557" cy="4173415"/>
          </a:xfrm>
          <a:prstGeom prst="rect">
            <a:avLst/>
          </a:prstGeom>
          <a:noFill/>
          <a:ln>
            <a:noFill/>
          </a:ln>
        </p:spPr>
      </p:pic>
      <p:pic>
        <p:nvPicPr>
          <p:cNvPr id="248" name="Google Shape;248;p33"/>
          <p:cNvPicPr preferRelativeResize="0"/>
          <p:nvPr/>
        </p:nvPicPr>
        <p:blipFill rotWithShape="1">
          <a:blip r:embed="rId4">
            <a:alphaModFix/>
          </a:blip>
          <a:srcRect b="0" l="0" r="0" t="0"/>
          <a:stretch/>
        </p:blipFill>
        <p:spPr>
          <a:xfrm>
            <a:off x="4676775" y="0"/>
            <a:ext cx="7515225"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Spiral Model (cont.)</a:t>
            </a:r>
            <a:endParaRPr/>
          </a:p>
        </p:txBody>
      </p:sp>
      <p:sp>
        <p:nvSpPr>
          <p:cNvPr id="254" name="Google Shape;254;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Contributions:</a:t>
            </a:r>
            <a:endParaRPr/>
          </a:p>
          <a:p>
            <a:pPr indent="-228600" lvl="1" marL="685800" rtl="0" algn="l">
              <a:lnSpc>
                <a:spcPct val="90000"/>
              </a:lnSpc>
              <a:spcBef>
                <a:spcPts val="500"/>
              </a:spcBef>
              <a:spcAft>
                <a:spcPts val="0"/>
              </a:spcAft>
              <a:buClr>
                <a:schemeClr val="dk1"/>
              </a:buClr>
              <a:buSzPts val="2400"/>
              <a:buChar char="•"/>
            </a:pPr>
            <a:r>
              <a:rPr lang="en-US"/>
              <a:t>Explicit incorporation of increases in fidelity/detail</a:t>
            </a:r>
            <a:endParaRPr/>
          </a:p>
          <a:p>
            <a:pPr indent="-228600" lvl="1" marL="685800" rtl="0" algn="l">
              <a:lnSpc>
                <a:spcPct val="90000"/>
              </a:lnSpc>
              <a:spcBef>
                <a:spcPts val="500"/>
              </a:spcBef>
              <a:spcAft>
                <a:spcPts val="0"/>
              </a:spcAft>
              <a:buClr>
                <a:schemeClr val="dk1"/>
              </a:buClr>
              <a:buSzPts val="2400"/>
              <a:buChar char="•"/>
            </a:pPr>
            <a:r>
              <a:rPr lang="en-US"/>
              <a:t>Explicit incorporation of </a:t>
            </a:r>
            <a:r>
              <a:rPr i="1" lang="en-US"/>
              <a:t>risk</a:t>
            </a:r>
            <a:endParaRPr/>
          </a:p>
          <a:p>
            <a:pPr indent="-228600" lvl="1" marL="685800" rtl="0" algn="l">
              <a:lnSpc>
                <a:spcPct val="90000"/>
              </a:lnSpc>
              <a:spcBef>
                <a:spcPts val="500"/>
              </a:spcBef>
              <a:spcAft>
                <a:spcPts val="0"/>
              </a:spcAft>
              <a:buClr>
                <a:schemeClr val="dk1"/>
              </a:buClr>
              <a:buSzPts val="2400"/>
              <a:buChar char="•"/>
            </a:pPr>
            <a:r>
              <a:rPr lang="en-US"/>
              <a:t>One of the early </a:t>
            </a:r>
            <a:r>
              <a:rPr i="1" lang="en-US"/>
              <a:t>iterative</a:t>
            </a:r>
            <a:r>
              <a:rPr lang="en-US"/>
              <a:t> processes</a:t>
            </a:r>
            <a:endParaRPr/>
          </a:p>
          <a:p>
            <a:pPr indent="-228600" lvl="0" marL="228600" rtl="0" algn="l">
              <a:lnSpc>
                <a:spcPct val="90000"/>
              </a:lnSpc>
              <a:spcBef>
                <a:spcPts val="1000"/>
              </a:spcBef>
              <a:spcAft>
                <a:spcPts val="0"/>
              </a:spcAft>
              <a:buClr>
                <a:schemeClr val="dk1"/>
              </a:buClr>
              <a:buSzPts val="2800"/>
              <a:buChar char="•"/>
            </a:pPr>
            <a:r>
              <a:rPr lang="en-US"/>
              <a:t>Cons:</a:t>
            </a:r>
            <a:endParaRPr/>
          </a:p>
          <a:p>
            <a:pPr indent="-228600" lvl="1" marL="685800" rtl="0" algn="l">
              <a:lnSpc>
                <a:spcPct val="90000"/>
              </a:lnSpc>
              <a:spcBef>
                <a:spcPts val="500"/>
              </a:spcBef>
              <a:spcAft>
                <a:spcPts val="0"/>
              </a:spcAft>
              <a:buClr>
                <a:schemeClr val="dk1"/>
              </a:buClr>
              <a:buSzPts val="2400"/>
              <a:buChar char="•"/>
            </a:pPr>
            <a:r>
              <a:rPr lang="en-US"/>
              <a:t>Not very many people are trained in and good at risk management</a:t>
            </a:r>
            <a:endParaRPr/>
          </a:p>
          <a:p>
            <a:pPr indent="-228600" lvl="1" marL="685800" rtl="0" algn="l">
              <a:lnSpc>
                <a:spcPct val="90000"/>
              </a:lnSpc>
              <a:spcBef>
                <a:spcPts val="500"/>
              </a:spcBef>
              <a:spcAft>
                <a:spcPts val="0"/>
              </a:spcAft>
              <a:buClr>
                <a:schemeClr val="dk1"/>
              </a:buClr>
              <a:buSzPts val="2400"/>
              <a:buChar char="•"/>
            </a:pPr>
            <a:r>
              <a:rPr lang="en-US"/>
              <a:t>Very general and adaptable, demands expertise in tailoring software processes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Iterative Process</a:t>
            </a:r>
            <a:endParaRPr/>
          </a:p>
        </p:txBody>
      </p:sp>
      <p:sp>
        <p:nvSpPr>
          <p:cNvPr id="260" name="Google Shape;260;p35"/>
          <p:cNvSpPr txBox="1"/>
          <p:nvPr>
            <p:ph idx="1" type="body"/>
          </p:nvPr>
        </p:nvSpPr>
        <p:spPr>
          <a:xfrm>
            <a:off x="838200" y="1825625"/>
            <a:ext cx="383857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 process that contains one or more repeated tasks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61" name="Google Shape;261;p35"/>
          <p:cNvPicPr preferRelativeResize="0"/>
          <p:nvPr/>
        </p:nvPicPr>
        <p:blipFill rotWithShape="1">
          <a:blip r:embed="rId3">
            <a:alphaModFix/>
          </a:blip>
          <a:srcRect b="0" l="0" r="0" t="0"/>
          <a:stretch/>
        </p:blipFill>
        <p:spPr>
          <a:xfrm>
            <a:off x="6096000" y="1295110"/>
            <a:ext cx="6096000" cy="5562890"/>
          </a:xfrm>
          <a:prstGeom prst="rect">
            <a:avLst/>
          </a:prstGeom>
          <a:noFill/>
          <a:ln>
            <a:noFill/>
          </a:ln>
        </p:spPr>
      </p:pic>
      <p:pic>
        <p:nvPicPr>
          <p:cNvPr id="262" name="Google Shape;262;p35"/>
          <p:cNvPicPr preferRelativeResize="0"/>
          <p:nvPr/>
        </p:nvPicPr>
        <p:blipFill rotWithShape="1">
          <a:blip r:embed="rId4">
            <a:alphaModFix/>
          </a:blip>
          <a:srcRect b="0" l="0" r="0" t="0"/>
          <a:stretch/>
        </p:blipFill>
        <p:spPr>
          <a:xfrm>
            <a:off x="838200" y="1676664"/>
            <a:ext cx="4117987" cy="51813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Incremental Processes</a:t>
            </a:r>
            <a:endParaRPr/>
          </a:p>
        </p:txBody>
      </p:sp>
      <p:sp>
        <p:nvSpPr>
          <p:cNvPr id="268" name="Google Shape;26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Definition:</a:t>
            </a:r>
            <a:endParaRPr/>
          </a:p>
          <a:p>
            <a:pPr indent="-228600" lvl="1" marL="685800" rtl="0" algn="l">
              <a:lnSpc>
                <a:spcPct val="90000"/>
              </a:lnSpc>
              <a:spcBef>
                <a:spcPts val="500"/>
              </a:spcBef>
              <a:spcAft>
                <a:spcPts val="0"/>
              </a:spcAft>
              <a:buClr>
                <a:schemeClr val="dk1"/>
              </a:buClr>
              <a:buSzPts val="2400"/>
              <a:buChar char="•"/>
            </a:pPr>
            <a:r>
              <a:rPr lang="en-US"/>
              <a:t>An </a:t>
            </a:r>
            <a:r>
              <a:rPr i="1" lang="en-US"/>
              <a:t>incremental process</a:t>
            </a:r>
            <a:r>
              <a:rPr lang="en-US"/>
              <a:t> is one that produces its output </a:t>
            </a:r>
            <a:r>
              <a:rPr b="1" lang="en-US">
                <a:solidFill>
                  <a:srgbClr val="0070C0"/>
                </a:solidFill>
              </a:rPr>
              <a:t>in</a:t>
            </a:r>
            <a:r>
              <a:rPr lang="en-US">
                <a:solidFill>
                  <a:srgbClr val="0070C0"/>
                </a:solidFill>
              </a:rPr>
              <a:t> </a:t>
            </a:r>
            <a:r>
              <a:rPr b="1" lang="en-US">
                <a:solidFill>
                  <a:srgbClr val="0070C0"/>
                </a:solidFill>
              </a:rPr>
              <a:t>phases</a:t>
            </a:r>
            <a:r>
              <a:rPr lang="en-US">
                <a:solidFill>
                  <a:srgbClr val="0070C0"/>
                </a:solidFill>
              </a:rPr>
              <a:t> </a:t>
            </a:r>
            <a:r>
              <a:rPr lang="en-US"/>
              <a:t>and the output of each phase is </a:t>
            </a:r>
            <a:r>
              <a:rPr b="1" lang="en-US">
                <a:solidFill>
                  <a:srgbClr val="0070C0"/>
                </a:solidFill>
              </a:rPr>
              <a:t>a working version</a:t>
            </a:r>
            <a:r>
              <a:rPr lang="en-US"/>
              <a:t> of the software product</a:t>
            </a:r>
            <a:endParaRPr/>
          </a:p>
          <a:p>
            <a:pPr indent="-228600" lvl="0" marL="228600" rtl="0" algn="l">
              <a:lnSpc>
                <a:spcPct val="90000"/>
              </a:lnSpc>
              <a:spcBef>
                <a:spcPts val="1000"/>
              </a:spcBef>
              <a:spcAft>
                <a:spcPts val="0"/>
              </a:spcAft>
              <a:buClr>
                <a:schemeClr val="dk1"/>
              </a:buClr>
              <a:buSzPts val="2800"/>
              <a:buChar char="•"/>
            </a:pPr>
            <a:r>
              <a:rPr lang="en-US"/>
              <a:t>Example:</a:t>
            </a:r>
            <a:endParaRPr/>
          </a:p>
          <a:p>
            <a:pPr indent="-228600" lvl="1" marL="685800" rtl="0" algn="l">
              <a:lnSpc>
                <a:spcPct val="90000"/>
              </a:lnSpc>
              <a:spcBef>
                <a:spcPts val="500"/>
              </a:spcBef>
              <a:spcAft>
                <a:spcPts val="0"/>
              </a:spcAft>
              <a:buClr>
                <a:schemeClr val="dk1"/>
              </a:buClr>
              <a:buSzPts val="2400"/>
              <a:buChar char="•"/>
            </a:pPr>
            <a:r>
              <a:rPr lang="en-US"/>
              <a:t>When a customer orders the breakfast special, the chef can first cook and deliver some of the eggs, then cook and deliver the rest of the eggs and the bacon (an incremental process) or cook all of the eggs and bacon and deliver them at the same time (not an incremental process)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Iterative vs. Incremental Software Processes</a:t>
            </a:r>
            <a:endParaRPr/>
          </a:p>
        </p:txBody>
      </p:sp>
      <p:sp>
        <p:nvSpPr>
          <p:cNvPr id="274" name="Google Shape;274;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Iterative Processes:</a:t>
            </a:r>
            <a:endParaRPr/>
          </a:p>
          <a:p>
            <a:pPr indent="-228600" lvl="1" marL="685800" rtl="0" algn="l">
              <a:lnSpc>
                <a:spcPct val="90000"/>
              </a:lnSpc>
              <a:spcBef>
                <a:spcPts val="500"/>
              </a:spcBef>
              <a:spcAft>
                <a:spcPts val="0"/>
              </a:spcAft>
              <a:buClr>
                <a:schemeClr val="dk1"/>
              </a:buClr>
              <a:buSzPts val="2400"/>
              <a:buChar char="•"/>
            </a:pPr>
            <a:r>
              <a:rPr lang="en-US"/>
              <a:t>Any software process can be made iterative and most are naturally iterative</a:t>
            </a:r>
            <a:endParaRPr/>
          </a:p>
          <a:p>
            <a:pPr indent="-228600" lvl="0" marL="228600" rtl="0" algn="l">
              <a:lnSpc>
                <a:spcPct val="90000"/>
              </a:lnSpc>
              <a:spcBef>
                <a:spcPts val="1000"/>
              </a:spcBef>
              <a:spcAft>
                <a:spcPts val="0"/>
              </a:spcAft>
              <a:buClr>
                <a:schemeClr val="dk1"/>
              </a:buClr>
              <a:buSzPts val="2800"/>
              <a:buChar char="•"/>
            </a:pPr>
            <a:r>
              <a:rPr lang="en-US"/>
              <a:t>Incremental Processes:</a:t>
            </a:r>
            <a:endParaRPr/>
          </a:p>
          <a:p>
            <a:pPr indent="-228600" lvl="1" marL="685800" rtl="0" algn="l">
              <a:lnSpc>
                <a:spcPct val="90000"/>
              </a:lnSpc>
              <a:spcBef>
                <a:spcPts val="500"/>
              </a:spcBef>
              <a:spcAft>
                <a:spcPts val="0"/>
              </a:spcAft>
              <a:buClr>
                <a:schemeClr val="dk1"/>
              </a:buClr>
              <a:buSzPts val="2400"/>
              <a:buChar char="•"/>
            </a:pPr>
            <a:r>
              <a:rPr lang="en-US"/>
              <a:t>Software processes are sharply distinguished by whether they are incremental (e.g., the waterfall process is not -- the intermediate outputs are not versions of the product)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Rational Unified</a:t>
            </a:r>
            <a:br>
              <a:rPr lang="en-US"/>
            </a:br>
            <a:r>
              <a:rPr lang="en-US"/>
              <a:t>Process (RUP)</a:t>
            </a:r>
            <a:endParaRPr/>
          </a:p>
        </p:txBody>
      </p:sp>
      <p:sp>
        <p:nvSpPr>
          <p:cNvPr id="280" name="Google Shape;280;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An iterative &amp; Incremental Process</a:t>
            </a:r>
            <a:endParaRPr/>
          </a:p>
          <a:p>
            <a:pPr indent="0" lvl="0" marL="0" rtl="0" algn="l">
              <a:lnSpc>
                <a:spcPct val="90000"/>
              </a:lnSpc>
              <a:spcBef>
                <a:spcPts val="1000"/>
              </a:spcBef>
              <a:spcAft>
                <a:spcPts val="0"/>
              </a:spcAft>
              <a:buClr>
                <a:schemeClr val="dk1"/>
              </a:buClr>
              <a:buSzPts val="2800"/>
              <a:buNone/>
            </a:pPr>
            <a:r>
              <a:rPr lang="en-US"/>
              <a:t> - Jacobson, Booch, Rumbaugh (1999)</a:t>
            </a:r>
            <a:endParaRPr/>
          </a:p>
        </p:txBody>
      </p:sp>
      <p:pic>
        <p:nvPicPr>
          <p:cNvPr id="281" name="Google Shape;281;p38"/>
          <p:cNvPicPr preferRelativeResize="0"/>
          <p:nvPr/>
        </p:nvPicPr>
        <p:blipFill rotWithShape="1">
          <a:blip r:embed="rId3">
            <a:alphaModFix/>
          </a:blip>
          <a:srcRect b="0" l="0" r="0" t="0"/>
          <a:stretch/>
        </p:blipFill>
        <p:spPr>
          <a:xfrm>
            <a:off x="6463049" y="0"/>
            <a:ext cx="4568231"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RUP Stages</a:t>
            </a:r>
            <a:endParaRPr/>
          </a:p>
        </p:txBody>
      </p:sp>
      <p:sp>
        <p:nvSpPr>
          <p:cNvPr id="287" name="Google Shape;28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rgbClr val="0070C0"/>
              </a:buClr>
              <a:buSzPts val="2800"/>
              <a:buChar char="•"/>
            </a:pPr>
            <a:r>
              <a:rPr b="1" lang="en-US">
                <a:solidFill>
                  <a:srgbClr val="0070C0"/>
                </a:solidFill>
              </a:rPr>
              <a:t>Inception</a:t>
            </a:r>
            <a:r>
              <a:rPr lang="en-US"/>
              <a:t>:</a:t>
            </a:r>
            <a:endParaRPr/>
          </a:p>
          <a:p>
            <a:pPr indent="-228600" lvl="1" marL="685800" rtl="0" algn="l">
              <a:lnSpc>
                <a:spcPct val="80000"/>
              </a:lnSpc>
              <a:spcBef>
                <a:spcPts val="500"/>
              </a:spcBef>
              <a:spcAft>
                <a:spcPts val="0"/>
              </a:spcAft>
              <a:buClr>
                <a:schemeClr val="dk1"/>
              </a:buClr>
              <a:buSzPts val="2400"/>
              <a:buChar char="•"/>
            </a:pPr>
            <a:r>
              <a:rPr lang="en-US"/>
              <a:t>Develop use cases</a:t>
            </a:r>
            <a:endParaRPr/>
          </a:p>
          <a:p>
            <a:pPr indent="-228600" lvl="1" marL="685800" rtl="0" algn="l">
              <a:lnSpc>
                <a:spcPct val="80000"/>
              </a:lnSpc>
              <a:spcBef>
                <a:spcPts val="500"/>
              </a:spcBef>
              <a:spcAft>
                <a:spcPts val="0"/>
              </a:spcAft>
              <a:buClr>
                <a:schemeClr val="dk1"/>
              </a:buClr>
              <a:buSzPts val="2400"/>
              <a:buChar char="•"/>
            </a:pPr>
            <a:r>
              <a:rPr lang="en-US"/>
              <a:t>Estimate the schedule and resource requirements</a:t>
            </a:r>
            <a:endParaRPr/>
          </a:p>
          <a:p>
            <a:pPr indent="-228600" lvl="1" marL="685800" rtl="0" algn="l">
              <a:lnSpc>
                <a:spcPct val="80000"/>
              </a:lnSpc>
              <a:spcBef>
                <a:spcPts val="500"/>
              </a:spcBef>
              <a:spcAft>
                <a:spcPts val="0"/>
              </a:spcAft>
              <a:buClr>
                <a:schemeClr val="dk1"/>
              </a:buClr>
              <a:buSzPts val="2400"/>
              <a:buChar char="•"/>
            </a:pPr>
            <a:r>
              <a:rPr lang="en-US"/>
              <a:t>Estimate risks</a:t>
            </a:r>
            <a:endParaRPr/>
          </a:p>
          <a:p>
            <a:pPr indent="-228600" lvl="1" marL="685800" rtl="0" algn="l">
              <a:lnSpc>
                <a:spcPct val="80000"/>
              </a:lnSpc>
              <a:spcBef>
                <a:spcPts val="500"/>
              </a:spcBef>
              <a:spcAft>
                <a:spcPts val="0"/>
              </a:spcAft>
              <a:buClr>
                <a:schemeClr val="dk1"/>
              </a:buClr>
              <a:buSzPts val="2400"/>
              <a:buChar char="•"/>
            </a:pPr>
            <a:r>
              <a:rPr lang="en-US"/>
              <a:t>Create a business case</a:t>
            </a:r>
            <a:endParaRPr/>
          </a:p>
          <a:p>
            <a:pPr indent="-228600" lvl="0" marL="228600" rtl="0" algn="l">
              <a:lnSpc>
                <a:spcPct val="80000"/>
              </a:lnSpc>
              <a:spcBef>
                <a:spcPts val="1000"/>
              </a:spcBef>
              <a:spcAft>
                <a:spcPts val="0"/>
              </a:spcAft>
              <a:buClr>
                <a:srgbClr val="0070C0"/>
              </a:buClr>
              <a:buSzPts val="2800"/>
              <a:buChar char="•"/>
            </a:pPr>
            <a:r>
              <a:rPr b="1" lang="en-US">
                <a:solidFill>
                  <a:srgbClr val="0070C0"/>
                </a:solidFill>
              </a:rPr>
              <a:t>Elaboration</a:t>
            </a:r>
            <a:r>
              <a:rPr lang="en-US"/>
              <a:t>:</a:t>
            </a:r>
            <a:endParaRPr/>
          </a:p>
          <a:p>
            <a:pPr indent="-228600" lvl="1" marL="685800" rtl="0" algn="l">
              <a:lnSpc>
                <a:spcPct val="80000"/>
              </a:lnSpc>
              <a:spcBef>
                <a:spcPts val="500"/>
              </a:spcBef>
              <a:spcAft>
                <a:spcPts val="0"/>
              </a:spcAft>
              <a:buClr>
                <a:schemeClr val="dk1"/>
              </a:buClr>
              <a:buSzPts val="2400"/>
              <a:buChar char="•"/>
            </a:pPr>
            <a:r>
              <a:rPr lang="en-US"/>
              <a:t>Understand the problem domain</a:t>
            </a:r>
            <a:endParaRPr/>
          </a:p>
          <a:p>
            <a:pPr indent="-228600" lvl="1" marL="685800" rtl="0" algn="l">
              <a:lnSpc>
                <a:spcPct val="80000"/>
              </a:lnSpc>
              <a:spcBef>
                <a:spcPts val="500"/>
              </a:spcBef>
              <a:spcAft>
                <a:spcPts val="0"/>
              </a:spcAft>
              <a:buClr>
                <a:schemeClr val="dk1"/>
              </a:buClr>
              <a:buSzPts val="2400"/>
              <a:buChar char="•"/>
            </a:pPr>
            <a:r>
              <a:rPr lang="en-US"/>
              <a:t>Create baseline design</a:t>
            </a:r>
            <a:endParaRPr/>
          </a:p>
          <a:p>
            <a:pPr indent="-228600" lvl="1" marL="685800" rtl="0" algn="l">
              <a:lnSpc>
                <a:spcPct val="80000"/>
              </a:lnSpc>
              <a:spcBef>
                <a:spcPts val="500"/>
              </a:spcBef>
              <a:spcAft>
                <a:spcPts val="0"/>
              </a:spcAft>
              <a:buClr>
                <a:schemeClr val="dk1"/>
              </a:buClr>
              <a:buSzPts val="2400"/>
              <a:buChar char="•"/>
            </a:pPr>
            <a:r>
              <a:rPr lang="en-US"/>
              <a:t>Create test plan</a:t>
            </a:r>
            <a:endParaRPr/>
          </a:p>
          <a:p>
            <a:pPr indent="-228600" lvl="1" marL="685800" rtl="0" algn="l">
              <a:lnSpc>
                <a:spcPct val="80000"/>
              </a:lnSpc>
              <a:spcBef>
                <a:spcPts val="500"/>
              </a:spcBef>
              <a:spcAft>
                <a:spcPts val="0"/>
              </a:spcAft>
              <a:buClr>
                <a:schemeClr val="dk1"/>
              </a:buClr>
              <a:buSzPts val="2400"/>
              <a:buChar char="•"/>
            </a:pPr>
            <a:r>
              <a:rPr lang="en-US"/>
              <a:t>Decide upon metrics</a:t>
            </a:r>
            <a:endParaRPr/>
          </a:p>
          <a:p>
            <a:pPr indent="-228600" lvl="1" marL="685800" rtl="0" algn="l">
              <a:lnSpc>
                <a:spcPct val="80000"/>
              </a:lnSpc>
              <a:spcBef>
                <a:spcPts val="500"/>
              </a:spcBef>
              <a:spcAft>
                <a:spcPts val="0"/>
              </a:spcAft>
              <a:buClr>
                <a:schemeClr val="dk1"/>
              </a:buClr>
              <a:buSzPts val="2400"/>
              <a:buChar char="•"/>
            </a:pPr>
            <a:r>
              <a:rPr lang="en-US"/>
              <a:t>Organize resources</a:t>
            </a:r>
            <a:endParaRPr/>
          </a:p>
          <a:p>
            <a:pPr indent="-50800" lvl="0" marL="228600" rtl="0" algn="l">
              <a:lnSpc>
                <a:spcPct val="80000"/>
              </a:lnSpc>
              <a:spcBef>
                <a:spcPts val="1000"/>
              </a:spcBef>
              <a:spcAft>
                <a:spcPts val="0"/>
              </a:spcAft>
              <a:buClr>
                <a:schemeClr val="dk1"/>
              </a:buClr>
              <a:buSzPts val="2800"/>
              <a:buNone/>
            </a:pPr>
            <a:r>
              <a:t/>
            </a:r>
            <a:endParaRPr/>
          </a:p>
        </p:txBody>
      </p:sp>
      <p:pic>
        <p:nvPicPr>
          <p:cNvPr id="288" name="Google Shape;288;p39"/>
          <p:cNvPicPr preferRelativeResize="0"/>
          <p:nvPr/>
        </p:nvPicPr>
        <p:blipFill rotWithShape="1">
          <a:blip r:embed="rId3">
            <a:alphaModFix/>
          </a:blip>
          <a:srcRect b="0" l="0" r="0" t="0"/>
          <a:stretch/>
        </p:blipFill>
        <p:spPr>
          <a:xfrm>
            <a:off x="7931241" y="28977"/>
            <a:ext cx="4568231"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RUP Stages (cont.)</a:t>
            </a:r>
            <a:endParaRPr/>
          </a:p>
        </p:txBody>
      </p:sp>
      <p:sp>
        <p:nvSpPr>
          <p:cNvPr id="294" name="Google Shape;294;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70C0"/>
              </a:buClr>
              <a:buSzPts val="2800"/>
              <a:buChar char="•"/>
            </a:pPr>
            <a:r>
              <a:rPr b="1" lang="en-US">
                <a:solidFill>
                  <a:srgbClr val="0070C0"/>
                </a:solidFill>
              </a:rPr>
              <a:t>Construction</a:t>
            </a:r>
            <a:r>
              <a:rPr lang="en-US"/>
              <a:t>:</a:t>
            </a:r>
            <a:endParaRPr/>
          </a:p>
          <a:p>
            <a:pPr indent="-228600" lvl="1" marL="685800" rtl="0" algn="l">
              <a:lnSpc>
                <a:spcPct val="90000"/>
              </a:lnSpc>
              <a:spcBef>
                <a:spcPts val="500"/>
              </a:spcBef>
              <a:spcAft>
                <a:spcPts val="0"/>
              </a:spcAft>
              <a:buClr>
                <a:schemeClr val="dk1"/>
              </a:buClr>
              <a:buSzPts val="2400"/>
              <a:buChar char="•"/>
            </a:pPr>
            <a:r>
              <a:rPr lang="en-US"/>
              <a:t>Complete the implementation</a:t>
            </a:r>
            <a:endParaRPr/>
          </a:p>
          <a:p>
            <a:pPr indent="-228600" lvl="1" marL="685800" rtl="0" algn="l">
              <a:lnSpc>
                <a:spcPct val="90000"/>
              </a:lnSpc>
              <a:spcBef>
                <a:spcPts val="500"/>
              </a:spcBef>
              <a:spcAft>
                <a:spcPts val="0"/>
              </a:spcAft>
              <a:buClr>
                <a:schemeClr val="dk1"/>
              </a:buClr>
              <a:buSzPts val="2400"/>
              <a:buChar char="•"/>
            </a:pPr>
            <a:r>
              <a:rPr lang="en-US"/>
              <a:t>Release code to α testers</a:t>
            </a:r>
            <a:endParaRPr/>
          </a:p>
          <a:p>
            <a:pPr indent="-228600" lvl="1" marL="685800" rtl="0" algn="l">
              <a:lnSpc>
                <a:spcPct val="90000"/>
              </a:lnSpc>
              <a:spcBef>
                <a:spcPts val="500"/>
              </a:spcBef>
              <a:spcAft>
                <a:spcPts val="0"/>
              </a:spcAft>
              <a:buClr>
                <a:schemeClr val="dk1"/>
              </a:buClr>
              <a:buSzPts val="2400"/>
              <a:buChar char="•"/>
            </a:pPr>
            <a:r>
              <a:rPr lang="en-US"/>
              <a:t>Identify remaining activities</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Transition</a:t>
            </a:r>
            <a:r>
              <a:rPr lang="en-US"/>
              <a:t>:</a:t>
            </a:r>
            <a:endParaRPr/>
          </a:p>
          <a:p>
            <a:pPr indent="-228600" lvl="1" marL="685800" rtl="0" algn="l">
              <a:lnSpc>
                <a:spcPct val="90000"/>
              </a:lnSpc>
              <a:spcBef>
                <a:spcPts val="500"/>
              </a:spcBef>
              <a:spcAft>
                <a:spcPts val="0"/>
              </a:spcAft>
              <a:buClr>
                <a:schemeClr val="dk1"/>
              </a:buClr>
              <a:buSzPts val="2400"/>
              <a:buChar char="•"/>
            </a:pPr>
            <a:r>
              <a:rPr lang="en-US"/>
              <a:t>Complete the final release</a:t>
            </a:r>
            <a:endParaRPr/>
          </a:p>
          <a:p>
            <a:pPr indent="-228600" lvl="1" marL="685800" rtl="0" algn="l">
              <a:lnSpc>
                <a:spcPct val="90000"/>
              </a:lnSpc>
              <a:spcBef>
                <a:spcPts val="500"/>
              </a:spcBef>
              <a:spcAft>
                <a:spcPts val="0"/>
              </a:spcAft>
              <a:buClr>
                <a:schemeClr val="dk1"/>
              </a:buClr>
              <a:buSzPts val="2400"/>
              <a:buChar char="•"/>
            </a:pPr>
            <a:r>
              <a:rPr lang="en-US"/>
              <a:t>Confirm user readiness and acceptance</a:t>
            </a:r>
            <a:endParaRPr/>
          </a:p>
          <a:p>
            <a:pPr indent="-228600" lvl="1" marL="685800" rtl="0" algn="l">
              <a:lnSpc>
                <a:spcPct val="90000"/>
              </a:lnSpc>
              <a:spcBef>
                <a:spcPts val="500"/>
              </a:spcBef>
              <a:spcAft>
                <a:spcPts val="0"/>
              </a:spcAft>
              <a:buClr>
                <a:schemeClr val="dk1"/>
              </a:buClr>
              <a:buSzPts val="2400"/>
              <a:buChar char="•"/>
            </a:pPr>
            <a:r>
              <a:rPr lang="en-US"/>
              <a:t>Confirm support readiness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95" name="Google Shape;295;p40"/>
          <p:cNvPicPr preferRelativeResize="0"/>
          <p:nvPr/>
        </p:nvPicPr>
        <p:blipFill rotWithShape="1">
          <a:blip r:embed="rId3">
            <a:alphaModFix/>
          </a:blip>
          <a:srcRect b="0" l="0" r="0" t="0"/>
          <a:stretch/>
        </p:blipFill>
        <p:spPr>
          <a:xfrm>
            <a:off x="7623769" y="0"/>
            <a:ext cx="4568231"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Rational Unified Process (cont.)</a:t>
            </a:r>
            <a:endParaRPr/>
          </a:p>
        </p:txBody>
      </p:sp>
      <p:sp>
        <p:nvSpPr>
          <p:cNvPr id="301" name="Google Shape;30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Iteration:</a:t>
            </a:r>
            <a:endParaRPr/>
          </a:p>
          <a:p>
            <a:pPr indent="-228600" lvl="1" marL="685800" rtl="0" algn="l">
              <a:lnSpc>
                <a:spcPct val="80000"/>
              </a:lnSpc>
              <a:spcBef>
                <a:spcPts val="500"/>
              </a:spcBef>
              <a:spcAft>
                <a:spcPts val="0"/>
              </a:spcAft>
              <a:buClr>
                <a:schemeClr val="dk1"/>
              </a:buClr>
              <a:buSzPts val="2220"/>
              <a:buChar char="•"/>
            </a:pPr>
            <a:r>
              <a:rPr lang="en-US" sz="2220"/>
              <a:t>Can occur within a phase</a:t>
            </a:r>
            <a:endParaRPr/>
          </a:p>
          <a:p>
            <a:pPr indent="-228600" lvl="1" marL="685800" rtl="0" algn="l">
              <a:lnSpc>
                <a:spcPct val="80000"/>
              </a:lnSpc>
              <a:spcBef>
                <a:spcPts val="500"/>
              </a:spcBef>
              <a:spcAft>
                <a:spcPts val="0"/>
              </a:spcAft>
              <a:buClr>
                <a:schemeClr val="dk1"/>
              </a:buClr>
              <a:buSzPts val="2220"/>
              <a:buChar char="•"/>
            </a:pPr>
            <a:r>
              <a:rPr lang="en-US" sz="2220"/>
              <a:t>Can occur between phases</a:t>
            </a:r>
            <a:endParaRPr/>
          </a:p>
          <a:p>
            <a:pPr indent="-228600" lvl="0" marL="228600" rtl="0" algn="l">
              <a:lnSpc>
                <a:spcPct val="80000"/>
              </a:lnSpc>
              <a:spcBef>
                <a:spcPts val="1000"/>
              </a:spcBef>
              <a:spcAft>
                <a:spcPts val="0"/>
              </a:spcAft>
              <a:buClr>
                <a:schemeClr val="dk1"/>
              </a:buClr>
              <a:buSzPts val="2590"/>
              <a:buChar char="•"/>
            </a:pPr>
            <a:r>
              <a:rPr lang="en-US" sz="2590"/>
              <a:t>Core Process Workflows:</a:t>
            </a:r>
            <a:endParaRPr/>
          </a:p>
          <a:p>
            <a:pPr indent="-228600" lvl="1" marL="685800" rtl="0" algn="l">
              <a:lnSpc>
                <a:spcPct val="80000"/>
              </a:lnSpc>
              <a:spcBef>
                <a:spcPts val="500"/>
              </a:spcBef>
              <a:spcAft>
                <a:spcPts val="0"/>
              </a:spcAft>
              <a:buClr>
                <a:schemeClr val="dk1"/>
              </a:buClr>
              <a:buSzPts val="2220"/>
              <a:buChar char="•"/>
            </a:pPr>
            <a:r>
              <a:rPr lang="en-US" sz="2220"/>
              <a:t>Business modeling</a:t>
            </a:r>
            <a:endParaRPr/>
          </a:p>
          <a:p>
            <a:pPr indent="-228600" lvl="1" marL="685800" rtl="0" algn="l">
              <a:lnSpc>
                <a:spcPct val="80000"/>
              </a:lnSpc>
              <a:spcBef>
                <a:spcPts val="500"/>
              </a:spcBef>
              <a:spcAft>
                <a:spcPts val="0"/>
              </a:spcAft>
              <a:buClr>
                <a:schemeClr val="dk1"/>
              </a:buClr>
              <a:buSzPts val="2220"/>
              <a:buChar char="•"/>
            </a:pPr>
            <a:r>
              <a:rPr lang="en-US" sz="2220"/>
              <a:t>Requirements</a:t>
            </a:r>
            <a:endParaRPr/>
          </a:p>
          <a:p>
            <a:pPr indent="-228600" lvl="1" marL="685800" rtl="0" algn="l">
              <a:lnSpc>
                <a:spcPct val="80000"/>
              </a:lnSpc>
              <a:spcBef>
                <a:spcPts val="500"/>
              </a:spcBef>
              <a:spcAft>
                <a:spcPts val="0"/>
              </a:spcAft>
              <a:buClr>
                <a:schemeClr val="dk1"/>
              </a:buClr>
              <a:buSzPts val="2220"/>
              <a:buChar char="•"/>
            </a:pPr>
            <a:r>
              <a:rPr lang="en-US" sz="2220"/>
              <a:t>Analysis and design</a:t>
            </a:r>
            <a:endParaRPr/>
          </a:p>
          <a:p>
            <a:pPr indent="-228600" lvl="1" marL="685800" rtl="0" algn="l">
              <a:lnSpc>
                <a:spcPct val="80000"/>
              </a:lnSpc>
              <a:spcBef>
                <a:spcPts val="500"/>
              </a:spcBef>
              <a:spcAft>
                <a:spcPts val="0"/>
              </a:spcAft>
              <a:buClr>
                <a:schemeClr val="dk1"/>
              </a:buClr>
              <a:buSzPts val="2220"/>
              <a:buChar char="•"/>
            </a:pPr>
            <a:r>
              <a:rPr lang="en-US" sz="2220"/>
              <a:t>Implementation</a:t>
            </a:r>
            <a:endParaRPr/>
          </a:p>
          <a:p>
            <a:pPr indent="-228600" lvl="1" marL="685800" rtl="0" algn="l">
              <a:lnSpc>
                <a:spcPct val="80000"/>
              </a:lnSpc>
              <a:spcBef>
                <a:spcPts val="500"/>
              </a:spcBef>
              <a:spcAft>
                <a:spcPts val="0"/>
              </a:spcAft>
              <a:buClr>
                <a:schemeClr val="dk1"/>
              </a:buClr>
              <a:buSzPts val="2220"/>
              <a:buChar char="•"/>
            </a:pPr>
            <a:r>
              <a:rPr lang="en-US" sz="2220"/>
              <a:t>Testing</a:t>
            </a:r>
            <a:endParaRPr/>
          </a:p>
          <a:p>
            <a:pPr indent="-228600" lvl="1" marL="685800" rtl="0" algn="l">
              <a:lnSpc>
                <a:spcPct val="80000"/>
              </a:lnSpc>
              <a:spcBef>
                <a:spcPts val="500"/>
              </a:spcBef>
              <a:spcAft>
                <a:spcPts val="0"/>
              </a:spcAft>
              <a:buClr>
                <a:schemeClr val="dk1"/>
              </a:buClr>
              <a:buSzPts val="2220"/>
              <a:buChar char="•"/>
            </a:pPr>
            <a:r>
              <a:rPr lang="en-US" sz="2220"/>
              <a:t>Deployment</a:t>
            </a:r>
            <a:endParaRPr/>
          </a:p>
          <a:p>
            <a:pPr indent="-228600" lvl="1" marL="685800" rtl="0" algn="l">
              <a:lnSpc>
                <a:spcPct val="80000"/>
              </a:lnSpc>
              <a:spcBef>
                <a:spcPts val="500"/>
              </a:spcBef>
              <a:spcAft>
                <a:spcPts val="0"/>
              </a:spcAft>
              <a:buClr>
                <a:schemeClr val="dk1"/>
              </a:buClr>
              <a:buSzPts val="2220"/>
              <a:buChar char="•"/>
            </a:pPr>
            <a:r>
              <a:rPr lang="en-US" sz="2220"/>
              <a:t>Configuration and change management</a:t>
            </a:r>
            <a:endParaRPr/>
          </a:p>
          <a:p>
            <a:pPr indent="-228600" lvl="1" marL="685800" rtl="0" algn="l">
              <a:lnSpc>
                <a:spcPct val="80000"/>
              </a:lnSpc>
              <a:spcBef>
                <a:spcPts val="500"/>
              </a:spcBef>
              <a:spcAft>
                <a:spcPts val="0"/>
              </a:spcAft>
              <a:buClr>
                <a:schemeClr val="dk1"/>
              </a:buClr>
              <a:buSzPts val="2220"/>
              <a:buChar char="•"/>
            </a:pPr>
            <a:r>
              <a:rPr lang="en-US" sz="2220"/>
              <a:t>Project management</a:t>
            </a:r>
            <a:endParaRPr/>
          </a:p>
          <a:p>
            <a:pPr indent="-64135" lvl="0" marL="228600" rtl="0" algn="l">
              <a:lnSpc>
                <a:spcPct val="80000"/>
              </a:lnSpc>
              <a:spcBef>
                <a:spcPts val="1000"/>
              </a:spcBef>
              <a:spcAft>
                <a:spcPts val="0"/>
              </a:spcAft>
              <a:buClr>
                <a:schemeClr val="dk1"/>
              </a:buClr>
              <a:buSzPts val="2590"/>
              <a:buNone/>
            </a:pPr>
            <a:r>
              <a:t/>
            </a:r>
            <a:endParaRPr sz="259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US" sz="3600"/>
              <a:t>Think of a process that you have been through</a:t>
            </a:r>
            <a:endParaRPr/>
          </a:p>
        </p:txBody>
      </p:sp>
      <p:sp>
        <p:nvSpPr>
          <p:cNvPr id="100" name="Google Shape;10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 terms of:</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Inputs</a:t>
            </a:r>
            <a:r>
              <a:rPr lang="en-US"/>
              <a:t> to and </a:t>
            </a:r>
            <a:r>
              <a:rPr b="1" lang="en-US">
                <a:solidFill>
                  <a:srgbClr val="0070C0"/>
                </a:solidFill>
              </a:rPr>
              <a:t>outputs</a:t>
            </a:r>
            <a:r>
              <a:rPr lang="en-US"/>
              <a:t> from the process</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Tasks</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Data</a:t>
            </a:r>
            <a:r>
              <a:rPr i="1" lang="en-US"/>
              <a:t> </a:t>
            </a:r>
            <a:r>
              <a:rPr b="1" lang="en-US">
                <a:solidFill>
                  <a:srgbClr val="0070C0"/>
                </a:solidFill>
              </a:rPr>
              <a:t>flows - </a:t>
            </a:r>
            <a:r>
              <a:rPr lang="en-US"/>
              <a:t>inputs to and outputs from each task </a:t>
            </a:r>
            <a:endParaRPr/>
          </a:p>
          <a:p>
            <a:pPr indent="-228600" lvl="1" marL="685800" rtl="0" algn="l">
              <a:lnSpc>
                <a:spcPct val="90000"/>
              </a:lnSpc>
              <a:spcBef>
                <a:spcPts val="500"/>
              </a:spcBef>
              <a:spcAft>
                <a:spcPts val="0"/>
              </a:spcAft>
              <a:buClr>
                <a:srgbClr val="0070C0"/>
              </a:buClr>
              <a:buSzPts val="2400"/>
              <a:buChar char="•"/>
            </a:pPr>
            <a:r>
              <a:rPr b="1" lang="en-US">
                <a:solidFill>
                  <a:srgbClr val="0070C0"/>
                </a:solidFill>
              </a:rPr>
              <a:t>Control</a:t>
            </a:r>
            <a:r>
              <a:rPr i="1" lang="en-US"/>
              <a:t> </a:t>
            </a:r>
            <a:r>
              <a:rPr b="1" lang="en-US">
                <a:solidFill>
                  <a:srgbClr val="0070C0"/>
                </a:solidFill>
              </a:rPr>
              <a:t>flows - </a:t>
            </a:r>
            <a:r>
              <a:rPr lang="en-US"/>
              <a:t>the </a:t>
            </a:r>
            <a:r>
              <a:rPr b="1" lang="en-US">
                <a:solidFill>
                  <a:srgbClr val="0070C0"/>
                </a:solidFill>
              </a:rPr>
              <a:t>order</a:t>
            </a:r>
            <a:r>
              <a:rPr lang="en-US"/>
              <a:t> of tasks and the </a:t>
            </a:r>
            <a:r>
              <a:rPr b="1" lang="en-US">
                <a:solidFill>
                  <a:srgbClr val="0070C0"/>
                </a:solidFill>
              </a:rPr>
              <a:t>conditions</a:t>
            </a:r>
            <a:r>
              <a:rPr lang="en-US"/>
              <a:t> under which they occur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42"/>
          <p:cNvPicPr preferRelativeResize="0"/>
          <p:nvPr>
            <p:ph idx="1" type="body"/>
          </p:nvPr>
        </p:nvPicPr>
        <p:blipFill rotWithShape="1">
          <a:blip r:embed="rId3">
            <a:alphaModFix/>
          </a:blip>
          <a:srcRect b="0" l="0" r="0" t="0"/>
          <a:stretch/>
        </p:blipFill>
        <p:spPr>
          <a:xfrm>
            <a:off x="750216" y="-190919"/>
            <a:ext cx="10933568" cy="71393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RUP</a:t>
            </a:r>
            <a:endParaRPr/>
          </a:p>
        </p:txBody>
      </p:sp>
      <p:sp>
        <p:nvSpPr>
          <p:cNvPr id="312" name="Google Shape;312;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Pros</a:t>
            </a:r>
            <a:endParaRPr/>
          </a:p>
          <a:p>
            <a:pPr indent="-228600" lvl="1" marL="685800" rtl="0" algn="l">
              <a:lnSpc>
                <a:spcPct val="90000"/>
              </a:lnSpc>
              <a:spcBef>
                <a:spcPts val="500"/>
              </a:spcBef>
              <a:spcAft>
                <a:spcPts val="0"/>
              </a:spcAft>
              <a:buClr>
                <a:schemeClr val="dk1"/>
              </a:buClr>
              <a:buSzPts val="2400"/>
              <a:buChar char="•"/>
            </a:pPr>
            <a:r>
              <a:rPr lang="en-US"/>
              <a:t>Fully specified process, comes with templates</a:t>
            </a:r>
            <a:endParaRPr/>
          </a:p>
          <a:p>
            <a:pPr indent="-228600" lvl="1" marL="685800" rtl="0" algn="l">
              <a:lnSpc>
                <a:spcPct val="90000"/>
              </a:lnSpc>
              <a:spcBef>
                <a:spcPts val="500"/>
              </a:spcBef>
              <a:spcAft>
                <a:spcPts val="0"/>
              </a:spcAft>
              <a:buClr>
                <a:schemeClr val="dk1"/>
              </a:buClr>
              <a:buSzPts val="2400"/>
              <a:buChar char="•"/>
            </a:pPr>
            <a:r>
              <a:rPr lang="en-US"/>
              <a:t>Adaptable to projects of different sizes/needs</a:t>
            </a:r>
            <a:endParaRPr/>
          </a:p>
          <a:p>
            <a:pPr indent="-228600" lvl="1" marL="685800" rtl="0" algn="l">
              <a:lnSpc>
                <a:spcPct val="90000"/>
              </a:lnSpc>
              <a:spcBef>
                <a:spcPts val="500"/>
              </a:spcBef>
              <a:spcAft>
                <a:spcPts val="0"/>
              </a:spcAft>
              <a:buClr>
                <a:schemeClr val="dk1"/>
              </a:buClr>
              <a:buSzPts val="2400"/>
              <a:buChar char="•"/>
            </a:pPr>
            <a:r>
              <a:rPr lang="en-US"/>
              <a:t>Less risk</a:t>
            </a:r>
            <a:endParaRPr/>
          </a:p>
          <a:p>
            <a:pPr indent="-228600" lvl="1" marL="685800" rtl="0" algn="l">
              <a:lnSpc>
                <a:spcPct val="90000"/>
              </a:lnSpc>
              <a:spcBef>
                <a:spcPts val="500"/>
              </a:spcBef>
              <a:spcAft>
                <a:spcPts val="0"/>
              </a:spcAft>
              <a:buClr>
                <a:schemeClr val="dk1"/>
              </a:buClr>
              <a:buSzPts val="2400"/>
              <a:buChar char="•"/>
            </a:pPr>
            <a:r>
              <a:rPr lang="en-US"/>
              <a:t>Getting usable product quickly</a:t>
            </a:r>
            <a:endParaRPr/>
          </a:p>
          <a:p>
            <a:pPr indent="-228600" lvl="1" marL="685800" rtl="0" algn="l">
              <a:lnSpc>
                <a:spcPct val="90000"/>
              </a:lnSpc>
              <a:spcBef>
                <a:spcPts val="500"/>
              </a:spcBef>
              <a:spcAft>
                <a:spcPts val="0"/>
              </a:spcAft>
              <a:buClr>
                <a:schemeClr val="dk1"/>
              </a:buClr>
              <a:buSzPts val="2400"/>
              <a:buChar char="•"/>
            </a:pPr>
            <a:r>
              <a:rPr lang="en-US"/>
              <a:t>Iterative</a:t>
            </a:r>
            <a:endParaRPr/>
          </a:p>
          <a:p>
            <a:pPr indent="-228600" lvl="0" marL="228600" rtl="0" algn="l">
              <a:lnSpc>
                <a:spcPct val="90000"/>
              </a:lnSpc>
              <a:spcBef>
                <a:spcPts val="1000"/>
              </a:spcBef>
              <a:spcAft>
                <a:spcPts val="0"/>
              </a:spcAft>
              <a:buClr>
                <a:schemeClr val="dk1"/>
              </a:buClr>
              <a:buSzPts val="2800"/>
              <a:buChar char="•"/>
            </a:pPr>
            <a:r>
              <a:rPr lang="en-US"/>
              <a:t>Cons</a:t>
            </a:r>
            <a:endParaRPr/>
          </a:p>
          <a:p>
            <a:pPr indent="-228600" lvl="1" marL="685800" rtl="0" algn="l">
              <a:lnSpc>
                <a:spcPct val="90000"/>
              </a:lnSpc>
              <a:spcBef>
                <a:spcPts val="500"/>
              </a:spcBef>
              <a:spcAft>
                <a:spcPts val="0"/>
              </a:spcAft>
              <a:buClr>
                <a:schemeClr val="dk1"/>
              </a:buClr>
              <a:buSzPts val="2400"/>
              <a:buChar char="•"/>
            </a:pPr>
            <a:r>
              <a:rPr lang="en-US"/>
              <a:t>Requiring knowledgeable and experienced developers</a:t>
            </a:r>
            <a:endParaRPr/>
          </a:p>
          <a:p>
            <a:pPr indent="-228600" lvl="1" marL="685800" rtl="0" algn="l">
              <a:lnSpc>
                <a:spcPct val="90000"/>
              </a:lnSpc>
              <a:spcBef>
                <a:spcPts val="500"/>
              </a:spcBef>
              <a:spcAft>
                <a:spcPts val="0"/>
              </a:spcAft>
              <a:buClr>
                <a:schemeClr val="dk1"/>
              </a:buClr>
              <a:buSzPts val="2400"/>
              <a:buChar char="•"/>
            </a:pPr>
            <a:r>
              <a:rPr lang="en-US"/>
              <a:t>A lot of documentation and management effort (heavyweight)</a:t>
            </a:r>
            <a:endParaRPr/>
          </a:p>
          <a:p>
            <a:pPr indent="-228600" lvl="1" marL="685800" rtl="0" algn="l">
              <a:lnSpc>
                <a:spcPct val="90000"/>
              </a:lnSpc>
              <a:spcBef>
                <a:spcPts val="500"/>
              </a:spcBef>
              <a:spcAft>
                <a:spcPts val="0"/>
              </a:spcAft>
              <a:buClr>
                <a:schemeClr val="dk1"/>
              </a:buClr>
              <a:buSzPts val="2400"/>
              <a:buChar char="•"/>
            </a:pPr>
            <a:r>
              <a:rPr lang="en-US"/>
              <a:t>Cannot handle requirements change very well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US" sz="4000"/>
              <a:t>OK,  iterative &amp; incremental processes have their strength, but…</a:t>
            </a:r>
            <a:endParaRPr/>
          </a:p>
        </p:txBody>
      </p:sp>
      <p:pic>
        <p:nvPicPr>
          <p:cNvPr id="318" name="Google Shape;318;p44"/>
          <p:cNvPicPr preferRelativeResize="0"/>
          <p:nvPr/>
        </p:nvPicPr>
        <p:blipFill rotWithShape="1">
          <a:blip r:embed="rId3">
            <a:alphaModFix/>
          </a:blip>
          <a:srcRect b="0" l="0" r="0" t="0"/>
          <a:stretch/>
        </p:blipFill>
        <p:spPr>
          <a:xfrm>
            <a:off x="523875" y="4352925"/>
            <a:ext cx="2171700" cy="1809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Agile Processes</a:t>
            </a:r>
            <a:endParaRPr/>
          </a:p>
        </p:txBody>
      </p:sp>
      <p:sp>
        <p:nvSpPr>
          <p:cNvPr id="324" name="Google Shape;324;p45"/>
          <p:cNvSpPr txBox="1"/>
          <p:nvPr>
            <p:ph idx="1" type="body"/>
          </p:nvPr>
        </p:nvSpPr>
        <p:spPr>
          <a:xfrm>
            <a:off x="838200" y="1847659"/>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Generic Model</a:t>
            </a:r>
            <a:endParaRPr/>
          </a:p>
        </p:txBody>
      </p:sp>
      <p:pic>
        <p:nvPicPr>
          <p:cNvPr id="325" name="Google Shape;325;p45"/>
          <p:cNvPicPr preferRelativeResize="0"/>
          <p:nvPr/>
        </p:nvPicPr>
        <p:blipFill rotWithShape="1">
          <a:blip r:embed="rId3">
            <a:alphaModFix/>
          </a:blip>
          <a:srcRect b="0" l="0" r="0" t="0"/>
          <a:stretch/>
        </p:blipFill>
        <p:spPr>
          <a:xfrm>
            <a:off x="7778778" y="867681"/>
            <a:ext cx="4413222" cy="5990319"/>
          </a:xfrm>
          <a:prstGeom prst="rect">
            <a:avLst/>
          </a:prstGeom>
          <a:noFill/>
          <a:ln>
            <a:noFill/>
          </a:ln>
        </p:spPr>
      </p:pic>
      <p:pic>
        <p:nvPicPr>
          <p:cNvPr id="326" name="Google Shape;326;p45"/>
          <p:cNvPicPr preferRelativeResize="0"/>
          <p:nvPr/>
        </p:nvPicPr>
        <p:blipFill rotWithShape="1">
          <a:blip r:embed="rId4">
            <a:alphaModFix/>
          </a:blip>
          <a:srcRect b="0" l="0" r="0" t="0"/>
          <a:stretch/>
        </p:blipFill>
        <p:spPr>
          <a:xfrm>
            <a:off x="3660791" y="1571889"/>
            <a:ext cx="4117987" cy="51813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Extreme Programming - XP (Beck; 2004)</a:t>
            </a:r>
            <a:endParaRPr/>
          </a:p>
        </p:txBody>
      </p:sp>
      <p:sp>
        <p:nvSpPr>
          <p:cNvPr id="332" name="Google Shape;332;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380"/>
              <a:buChar char="•"/>
            </a:pPr>
            <a:r>
              <a:rPr lang="en-US" sz="2380"/>
              <a:t>Basic Principles:</a:t>
            </a:r>
            <a:endParaRPr/>
          </a:p>
          <a:p>
            <a:pPr indent="-228600" lvl="1" marL="685800" rtl="0" algn="l">
              <a:lnSpc>
                <a:spcPct val="70000"/>
              </a:lnSpc>
              <a:spcBef>
                <a:spcPts val="500"/>
              </a:spcBef>
              <a:spcAft>
                <a:spcPts val="0"/>
              </a:spcAft>
              <a:buClr>
                <a:schemeClr val="dk1"/>
              </a:buClr>
              <a:buSzPts val="2040"/>
              <a:buChar char="•"/>
            </a:pPr>
            <a:r>
              <a:rPr lang="en-US" sz="2040"/>
              <a:t>Ensure </a:t>
            </a:r>
            <a:r>
              <a:rPr b="1" lang="en-US" sz="2040">
                <a:solidFill>
                  <a:srgbClr val="0070C0"/>
                </a:solidFill>
              </a:rPr>
              <a:t>rapid</a:t>
            </a:r>
            <a:r>
              <a:rPr lang="en-US" sz="2040">
                <a:solidFill>
                  <a:srgbClr val="0070C0"/>
                </a:solidFill>
              </a:rPr>
              <a:t> </a:t>
            </a:r>
            <a:r>
              <a:rPr lang="en-US" sz="2040"/>
              <a:t>feedback</a:t>
            </a:r>
            <a:endParaRPr/>
          </a:p>
          <a:p>
            <a:pPr indent="-228600" lvl="1" marL="685800" rtl="0" algn="l">
              <a:lnSpc>
                <a:spcPct val="70000"/>
              </a:lnSpc>
              <a:spcBef>
                <a:spcPts val="500"/>
              </a:spcBef>
              <a:spcAft>
                <a:spcPts val="0"/>
              </a:spcAft>
              <a:buClr>
                <a:schemeClr val="dk1"/>
              </a:buClr>
              <a:buSzPts val="2040"/>
              <a:buChar char="•"/>
            </a:pPr>
            <a:r>
              <a:rPr lang="en-US" sz="2040"/>
              <a:t>Embrace </a:t>
            </a:r>
            <a:r>
              <a:rPr b="1" lang="en-US" sz="2040">
                <a:solidFill>
                  <a:srgbClr val="0070C0"/>
                </a:solidFill>
              </a:rPr>
              <a:t>change</a:t>
            </a:r>
            <a:endParaRPr/>
          </a:p>
          <a:p>
            <a:pPr indent="-228600" lvl="1" marL="685800" rtl="0" algn="l">
              <a:lnSpc>
                <a:spcPct val="70000"/>
              </a:lnSpc>
              <a:spcBef>
                <a:spcPts val="500"/>
              </a:spcBef>
              <a:spcAft>
                <a:spcPts val="0"/>
              </a:spcAft>
              <a:buClr>
                <a:srgbClr val="0070C0"/>
              </a:buClr>
              <a:buSzPts val="2040"/>
              <a:buChar char="•"/>
            </a:pPr>
            <a:r>
              <a:rPr b="1" lang="en-US" sz="2040">
                <a:solidFill>
                  <a:srgbClr val="0070C0"/>
                </a:solidFill>
              </a:rPr>
              <a:t>Collective</a:t>
            </a:r>
            <a:r>
              <a:rPr lang="en-US" sz="2040"/>
              <a:t> ownership</a:t>
            </a:r>
            <a:endParaRPr/>
          </a:p>
          <a:p>
            <a:pPr indent="-228600" lvl="0" marL="228600" rtl="0" algn="l">
              <a:lnSpc>
                <a:spcPct val="70000"/>
              </a:lnSpc>
              <a:spcBef>
                <a:spcPts val="1000"/>
              </a:spcBef>
              <a:spcAft>
                <a:spcPts val="0"/>
              </a:spcAft>
              <a:buClr>
                <a:schemeClr val="dk1"/>
              </a:buClr>
              <a:buSzPts val="2380"/>
              <a:buChar char="•"/>
            </a:pPr>
            <a:r>
              <a:rPr lang="en-US" sz="2380"/>
              <a:t>Practices:</a:t>
            </a:r>
            <a:endParaRPr/>
          </a:p>
          <a:p>
            <a:pPr indent="-228600" lvl="1" marL="685800" rtl="0" algn="l">
              <a:lnSpc>
                <a:spcPct val="70000"/>
              </a:lnSpc>
              <a:spcBef>
                <a:spcPts val="500"/>
              </a:spcBef>
              <a:spcAft>
                <a:spcPts val="0"/>
              </a:spcAft>
              <a:buClr>
                <a:srgbClr val="0070C0"/>
              </a:buClr>
              <a:buSzPts val="2040"/>
              <a:buChar char="•"/>
            </a:pPr>
            <a:r>
              <a:rPr b="1" lang="en-US" sz="2040">
                <a:solidFill>
                  <a:srgbClr val="0070C0"/>
                </a:solidFill>
              </a:rPr>
              <a:t>Small</a:t>
            </a:r>
            <a:r>
              <a:rPr lang="en-US" sz="2040"/>
              <a:t> </a:t>
            </a:r>
            <a:r>
              <a:rPr b="1" lang="en-US" sz="2040">
                <a:solidFill>
                  <a:srgbClr val="0070C0"/>
                </a:solidFill>
              </a:rPr>
              <a:t>releases</a:t>
            </a:r>
            <a:r>
              <a:rPr lang="en-US" sz="2040"/>
              <a:t> (every release should be as small as possible containing the most valuable business requirements)</a:t>
            </a:r>
            <a:endParaRPr/>
          </a:p>
          <a:p>
            <a:pPr indent="-228600" lvl="1" marL="685800" rtl="0" algn="l">
              <a:lnSpc>
                <a:spcPct val="70000"/>
              </a:lnSpc>
              <a:spcBef>
                <a:spcPts val="500"/>
              </a:spcBef>
              <a:spcAft>
                <a:spcPts val="0"/>
              </a:spcAft>
              <a:buClr>
                <a:schemeClr val="dk1"/>
              </a:buClr>
              <a:buSzPts val="2040"/>
              <a:buChar char="•"/>
            </a:pPr>
            <a:r>
              <a:rPr lang="en-US" sz="2040"/>
              <a:t>Have a </a:t>
            </a:r>
            <a:r>
              <a:rPr b="1" lang="en-US" sz="2040">
                <a:solidFill>
                  <a:srgbClr val="0070C0"/>
                </a:solidFill>
              </a:rPr>
              <a:t>metaphor</a:t>
            </a:r>
            <a:r>
              <a:rPr lang="en-US" sz="2040"/>
              <a:t> for the project (that replaces the architecture)</a:t>
            </a:r>
            <a:endParaRPr/>
          </a:p>
          <a:p>
            <a:pPr indent="-228600" lvl="1" marL="685800" rtl="0" algn="l">
              <a:lnSpc>
                <a:spcPct val="70000"/>
              </a:lnSpc>
              <a:spcBef>
                <a:spcPts val="500"/>
              </a:spcBef>
              <a:spcAft>
                <a:spcPts val="0"/>
              </a:spcAft>
              <a:buClr>
                <a:srgbClr val="0070C0"/>
              </a:buClr>
              <a:buSzPts val="2040"/>
              <a:buChar char="•"/>
            </a:pPr>
            <a:r>
              <a:rPr b="1" lang="en-US" sz="2040">
                <a:solidFill>
                  <a:srgbClr val="0070C0"/>
                </a:solidFill>
              </a:rPr>
              <a:t>Unit</a:t>
            </a:r>
            <a:r>
              <a:rPr lang="en-US" sz="2040"/>
              <a:t> </a:t>
            </a:r>
            <a:r>
              <a:rPr b="1" lang="en-US" sz="2040">
                <a:solidFill>
                  <a:srgbClr val="0070C0"/>
                </a:solidFill>
              </a:rPr>
              <a:t>tests</a:t>
            </a:r>
            <a:r>
              <a:rPr lang="en-US" sz="2040"/>
              <a:t> for every production module and functional tests for features</a:t>
            </a:r>
            <a:endParaRPr/>
          </a:p>
          <a:p>
            <a:pPr indent="-228600" lvl="1" marL="685800" rtl="0" algn="l">
              <a:lnSpc>
                <a:spcPct val="70000"/>
              </a:lnSpc>
              <a:spcBef>
                <a:spcPts val="500"/>
              </a:spcBef>
              <a:spcAft>
                <a:spcPts val="0"/>
              </a:spcAft>
              <a:buClr>
                <a:schemeClr val="dk1"/>
              </a:buClr>
              <a:buSzPts val="2040"/>
              <a:buChar char="•"/>
            </a:pPr>
            <a:r>
              <a:rPr lang="en-US" sz="2040"/>
              <a:t>Make a </a:t>
            </a:r>
            <a:r>
              <a:rPr b="1" lang="en-US" sz="2040">
                <a:solidFill>
                  <a:srgbClr val="0070C0"/>
                </a:solidFill>
              </a:rPr>
              <a:t>small</a:t>
            </a:r>
            <a:r>
              <a:rPr lang="en-US" sz="2040"/>
              <a:t> </a:t>
            </a:r>
            <a:r>
              <a:rPr b="1" lang="en-US" sz="2040">
                <a:solidFill>
                  <a:srgbClr val="0070C0"/>
                </a:solidFill>
              </a:rPr>
              <a:t>initial</a:t>
            </a:r>
            <a:r>
              <a:rPr lang="en-US" sz="2040"/>
              <a:t> </a:t>
            </a:r>
            <a:r>
              <a:rPr b="1" lang="en-US" sz="2040">
                <a:solidFill>
                  <a:srgbClr val="0070C0"/>
                </a:solidFill>
              </a:rPr>
              <a:t>investment</a:t>
            </a:r>
            <a:r>
              <a:rPr lang="en-US" sz="2040"/>
              <a:t> (i.e., the simplest solution that works is the best) and </a:t>
            </a:r>
            <a:r>
              <a:rPr b="1" lang="en-US" sz="2040">
                <a:solidFill>
                  <a:srgbClr val="0070C0"/>
                </a:solidFill>
              </a:rPr>
              <a:t>refactor</a:t>
            </a:r>
            <a:r>
              <a:rPr lang="en-US" sz="2040"/>
              <a:t> (i.e., improve) later</a:t>
            </a:r>
            <a:endParaRPr/>
          </a:p>
          <a:p>
            <a:pPr indent="-228600" lvl="1" marL="685800" rtl="0" algn="l">
              <a:lnSpc>
                <a:spcPct val="70000"/>
              </a:lnSpc>
              <a:spcBef>
                <a:spcPts val="500"/>
              </a:spcBef>
              <a:spcAft>
                <a:spcPts val="0"/>
              </a:spcAft>
              <a:buClr>
                <a:srgbClr val="0070C0"/>
              </a:buClr>
              <a:buSzPts val="2040"/>
              <a:buChar char="•"/>
            </a:pPr>
            <a:r>
              <a:rPr b="1" lang="en-US" sz="2040">
                <a:solidFill>
                  <a:srgbClr val="0070C0"/>
                </a:solidFill>
              </a:rPr>
              <a:t>Pair</a:t>
            </a:r>
            <a:r>
              <a:rPr lang="en-US" sz="2040"/>
              <a:t> </a:t>
            </a:r>
            <a:r>
              <a:rPr b="1" lang="en-US" sz="2040">
                <a:solidFill>
                  <a:srgbClr val="0070C0"/>
                </a:solidFill>
              </a:rPr>
              <a:t>programming</a:t>
            </a:r>
            <a:r>
              <a:rPr lang="en-US" sz="2040"/>
              <a:t> (all production code is written with two people working at one computer; one person thinks about the simplest implementation the other things strategically)</a:t>
            </a:r>
            <a:endParaRPr/>
          </a:p>
          <a:p>
            <a:pPr indent="-228600" lvl="1" marL="685800" rtl="0" algn="l">
              <a:lnSpc>
                <a:spcPct val="70000"/>
              </a:lnSpc>
              <a:spcBef>
                <a:spcPts val="500"/>
              </a:spcBef>
              <a:spcAft>
                <a:spcPts val="0"/>
              </a:spcAft>
              <a:buClr>
                <a:srgbClr val="0070C0"/>
              </a:buClr>
              <a:buSzPts val="2040"/>
              <a:buChar char="•"/>
            </a:pPr>
            <a:r>
              <a:rPr b="1" lang="en-US" sz="2040">
                <a:solidFill>
                  <a:srgbClr val="0070C0"/>
                </a:solidFill>
              </a:rPr>
              <a:t>Continuous</a:t>
            </a:r>
            <a:r>
              <a:rPr lang="en-US" sz="2040"/>
              <a:t> </a:t>
            </a:r>
            <a:r>
              <a:rPr b="1" lang="en-US" sz="2040">
                <a:solidFill>
                  <a:srgbClr val="0070C0"/>
                </a:solidFill>
              </a:rPr>
              <a:t>integration</a:t>
            </a:r>
            <a:r>
              <a:rPr lang="en-US" sz="2040"/>
              <a:t> (code is integrated and tested every few hours)</a:t>
            </a:r>
            <a:endParaRPr/>
          </a:p>
          <a:p>
            <a:pPr indent="-228600" lvl="1" marL="685800" rtl="0" algn="l">
              <a:lnSpc>
                <a:spcPct val="70000"/>
              </a:lnSpc>
              <a:spcBef>
                <a:spcPts val="500"/>
              </a:spcBef>
              <a:spcAft>
                <a:spcPts val="0"/>
              </a:spcAft>
              <a:buClr>
                <a:schemeClr val="dk1"/>
              </a:buClr>
              <a:buSzPts val="2040"/>
              <a:buChar char="•"/>
            </a:pPr>
            <a:r>
              <a:rPr lang="en-US" sz="2040"/>
              <a:t>Strict </a:t>
            </a:r>
            <a:r>
              <a:rPr b="1" lang="en-US" sz="2040">
                <a:solidFill>
                  <a:srgbClr val="0070C0"/>
                </a:solidFill>
              </a:rPr>
              <a:t>coding</a:t>
            </a:r>
            <a:r>
              <a:rPr lang="en-US" sz="2040"/>
              <a:t> </a:t>
            </a:r>
            <a:r>
              <a:rPr b="1" lang="en-US" sz="2040">
                <a:solidFill>
                  <a:srgbClr val="0070C0"/>
                </a:solidFill>
              </a:rPr>
              <a:t>standards</a:t>
            </a:r>
            <a:endParaRPr/>
          </a:p>
          <a:p>
            <a:pPr indent="-77470" lvl="0" marL="228600" rtl="0" algn="l">
              <a:lnSpc>
                <a:spcPct val="70000"/>
              </a:lnSpc>
              <a:spcBef>
                <a:spcPts val="1000"/>
              </a:spcBef>
              <a:spcAft>
                <a:spcPts val="0"/>
              </a:spcAft>
              <a:buClr>
                <a:schemeClr val="dk1"/>
              </a:buClr>
              <a:buSzPts val="2380"/>
              <a:buNone/>
            </a:pPr>
            <a:r>
              <a:t/>
            </a:r>
            <a:endParaRPr sz="238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5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5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500"/>
                                        <p:tgtEl>
                                          <p:spTgt spid="3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animEffect filter="fade" transition="in">
                                      <p:cBhvr>
                                        <p:cTn dur="500"/>
                                        <p:tgtEl>
                                          <p:spTgt spid="3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animEffect filter="fade" transition="in">
                                      <p:cBhvr>
                                        <p:cTn dur="500"/>
                                        <p:tgtEl>
                                          <p:spTgt spid="3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animEffect filter="fade" transition="in">
                                      <p:cBhvr>
                                        <p:cTn dur="500"/>
                                        <p:tgtEl>
                                          <p:spTgt spid="3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6" st="6"/>
                                            </p:txEl>
                                          </p:spTgt>
                                        </p:tgtEl>
                                        <p:attrNameLst>
                                          <p:attrName>style.visibility</p:attrName>
                                        </p:attrNameLst>
                                      </p:cBhvr>
                                      <p:to>
                                        <p:strVal val="visible"/>
                                      </p:to>
                                    </p:set>
                                    <p:animEffect filter="fade" transition="in">
                                      <p:cBhvr>
                                        <p:cTn dur="500"/>
                                        <p:tgtEl>
                                          <p:spTgt spid="3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7" st="7"/>
                                            </p:txEl>
                                          </p:spTgt>
                                        </p:tgtEl>
                                        <p:attrNameLst>
                                          <p:attrName>style.visibility</p:attrName>
                                        </p:attrNameLst>
                                      </p:cBhvr>
                                      <p:to>
                                        <p:strVal val="visible"/>
                                      </p:to>
                                    </p:set>
                                    <p:animEffect filter="fade" transition="in">
                                      <p:cBhvr>
                                        <p:cTn dur="500"/>
                                        <p:tgtEl>
                                          <p:spTgt spid="3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8" st="8"/>
                                            </p:txEl>
                                          </p:spTgt>
                                        </p:tgtEl>
                                        <p:attrNameLst>
                                          <p:attrName>style.visibility</p:attrName>
                                        </p:attrNameLst>
                                      </p:cBhvr>
                                      <p:to>
                                        <p:strVal val="visible"/>
                                      </p:to>
                                    </p:set>
                                    <p:animEffect filter="fade" transition="in">
                                      <p:cBhvr>
                                        <p:cTn dur="500"/>
                                        <p:tgtEl>
                                          <p:spTgt spid="3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9" st="9"/>
                                            </p:txEl>
                                          </p:spTgt>
                                        </p:tgtEl>
                                        <p:attrNameLst>
                                          <p:attrName>style.visibility</p:attrName>
                                        </p:attrNameLst>
                                      </p:cBhvr>
                                      <p:to>
                                        <p:strVal val="visible"/>
                                      </p:to>
                                    </p:set>
                                    <p:animEffect filter="fade" transition="in">
                                      <p:cBhvr>
                                        <p:cTn dur="500"/>
                                        <p:tgtEl>
                                          <p:spTgt spid="3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0" st="10"/>
                                            </p:txEl>
                                          </p:spTgt>
                                        </p:tgtEl>
                                        <p:attrNameLst>
                                          <p:attrName>style.visibility</p:attrName>
                                        </p:attrNameLst>
                                      </p:cBhvr>
                                      <p:to>
                                        <p:strVal val="visible"/>
                                      </p:to>
                                    </p:set>
                                    <p:animEffect filter="fade" transition="in">
                                      <p:cBhvr>
                                        <p:cTn dur="500"/>
                                        <p:tgtEl>
                                          <p:spTgt spid="33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1" st="11"/>
                                            </p:txEl>
                                          </p:spTgt>
                                        </p:tgtEl>
                                        <p:attrNameLst>
                                          <p:attrName>style.visibility</p:attrName>
                                        </p:attrNameLst>
                                      </p:cBhvr>
                                      <p:to>
                                        <p:strVal val="visible"/>
                                      </p:to>
                                    </p:set>
                                    <p:animEffect filter="fade" transition="in">
                                      <p:cBhvr>
                                        <p:cTn dur="500"/>
                                        <p:tgtEl>
                                          <p:spTgt spid="33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2" st="12"/>
                                            </p:txEl>
                                          </p:spTgt>
                                        </p:tgtEl>
                                        <p:attrNameLst>
                                          <p:attrName>style.visibility</p:attrName>
                                        </p:attrNameLst>
                                      </p:cBhvr>
                                      <p:to>
                                        <p:strVal val="visible"/>
                                      </p:to>
                                    </p:set>
                                    <p:animEffect filter="fade" transition="in">
                                      <p:cBhvr>
                                        <p:cTn dur="500"/>
                                        <p:tgtEl>
                                          <p:spTgt spid="33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Extreme Programming (cont.)</a:t>
            </a:r>
            <a:endParaRPr/>
          </a:p>
        </p:txBody>
      </p:sp>
      <p:sp>
        <p:nvSpPr>
          <p:cNvPr id="338" name="Google Shape;338;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Participants in the Planning Process:</a:t>
            </a:r>
            <a:endParaRPr/>
          </a:p>
          <a:p>
            <a:pPr indent="-228600" lvl="1" marL="685800" rtl="0" algn="l">
              <a:lnSpc>
                <a:spcPct val="80000"/>
              </a:lnSpc>
              <a:spcBef>
                <a:spcPts val="500"/>
              </a:spcBef>
              <a:spcAft>
                <a:spcPts val="0"/>
              </a:spcAft>
              <a:buClr>
                <a:schemeClr val="dk1"/>
              </a:buClr>
              <a:buSzPts val="2220"/>
              <a:buChar char="•"/>
            </a:pPr>
            <a:r>
              <a:rPr lang="en-US" sz="2220"/>
              <a:t>Business</a:t>
            </a:r>
            <a:endParaRPr/>
          </a:p>
          <a:p>
            <a:pPr indent="-228600" lvl="1" marL="685800" rtl="0" algn="l">
              <a:lnSpc>
                <a:spcPct val="80000"/>
              </a:lnSpc>
              <a:spcBef>
                <a:spcPts val="500"/>
              </a:spcBef>
              <a:spcAft>
                <a:spcPts val="0"/>
              </a:spcAft>
              <a:buClr>
                <a:schemeClr val="dk1"/>
              </a:buClr>
              <a:buSzPts val="2220"/>
              <a:buChar char="•"/>
            </a:pPr>
            <a:r>
              <a:rPr lang="en-US" sz="2220"/>
              <a:t>Development</a:t>
            </a:r>
            <a:endParaRPr/>
          </a:p>
          <a:p>
            <a:pPr indent="-228600" lvl="0" marL="228600" rtl="0" algn="l">
              <a:lnSpc>
                <a:spcPct val="80000"/>
              </a:lnSpc>
              <a:spcBef>
                <a:spcPts val="1000"/>
              </a:spcBef>
              <a:spcAft>
                <a:spcPts val="0"/>
              </a:spcAft>
              <a:buClr>
                <a:schemeClr val="dk1"/>
              </a:buClr>
              <a:buSzPts val="2590"/>
              <a:buChar char="•"/>
            </a:pPr>
            <a:r>
              <a:rPr lang="en-US" sz="2590"/>
              <a:t>Planning Tools:</a:t>
            </a:r>
            <a:endParaRPr/>
          </a:p>
          <a:p>
            <a:pPr indent="-228600" lvl="1" marL="685800" rtl="0" algn="l">
              <a:lnSpc>
                <a:spcPct val="80000"/>
              </a:lnSpc>
              <a:spcBef>
                <a:spcPts val="500"/>
              </a:spcBef>
              <a:spcAft>
                <a:spcPts val="0"/>
              </a:spcAft>
              <a:buClr>
                <a:srgbClr val="0070C0"/>
              </a:buClr>
              <a:buSzPts val="2220"/>
              <a:buChar char="•"/>
            </a:pPr>
            <a:r>
              <a:rPr b="1" lang="en-US" sz="2220">
                <a:solidFill>
                  <a:srgbClr val="0070C0"/>
                </a:solidFill>
              </a:rPr>
              <a:t>Story cards </a:t>
            </a:r>
            <a:r>
              <a:rPr lang="en-US" sz="2220"/>
              <a:t>describe the necessary functionality (in the form of a task description) and an estimate of how long the functionality will take to implement</a:t>
            </a:r>
            <a:endParaRPr/>
          </a:p>
          <a:p>
            <a:pPr indent="-228600" lvl="0" marL="228600" rtl="0" algn="l">
              <a:lnSpc>
                <a:spcPct val="80000"/>
              </a:lnSpc>
              <a:spcBef>
                <a:spcPts val="1000"/>
              </a:spcBef>
              <a:spcAft>
                <a:spcPts val="0"/>
              </a:spcAft>
              <a:buClr>
                <a:schemeClr val="dk1"/>
              </a:buClr>
              <a:buSzPts val="2590"/>
              <a:buChar char="•"/>
            </a:pPr>
            <a:r>
              <a:rPr lang="en-US" sz="2590"/>
              <a:t>The Planning Process:</a:t>
            </a:r>
            <a:endParaRPr/>
          </a:p>
          <a:p>
            <a:pPr indent="-228600" lvl="1" marL="685800" rtl="0" algn="l">
              <a:lnSpc>
                <a:spcPct val="80000"/>
              </a:lnSpc>
              <a:spcBef>
                <a:spcPts val="500"/>
              </a:spcBef>
              <a:spcAft>
                <a:spcPts val="0"/>
              </a:spcAft>
              <a:buClr>
                <a:schemeClr val="dk1"/>
              </a:buClr>
              <a:buSzPts val="2220"/>
              <a:buChar char="•"/>
            </a:pPr>
            <a:r>
              <a:rPr lang="en-US" sz="2220"/>
              <a:t>Exploration - found out what new things the system could do</a:t>
            </a:r>
            <a:endParaRPr/>
          </a:p>
          <a:p>
            <a:pPr indent="-228600" lvl="1" marL="685800" rtl="0" algn="l">
              <a:lnSpc>
                <a:spcPct val="80000"/>
              </a:lnSpc>
              <a:spcBef>
                <a:spcPts val="500"/>
              </a:spcBef>
              <a:spcAft>
                <a:spcPts val="0"/>
              </a:spcAft>
              <a:buClr>
                <a:schemeClr val="dk1"/>
              </a:buClr>
              <a:buSzPts val="2220"/>
              <a:buChar char="•"/>
            </a:pPr>
            <a:r>
              <a:rPr lang="en-US" sz="2220"/>
              <a:t>Commitment - Decide what subset of all possible requirements to pursue next (Business sorts by value; Development sorts by risk</a:t>
            </a:r>
            <a:endParaRPr/>
          </a:p>
          <a:p>
            <a:pPr indent="-228600" lvl="1" marL="685800" rtl="0" algn="l">
              <a:lnSpc>
                <a:spcPct val="80000"/>
              </a:lnSpc>
              <a:spcBef>
                <a:spcPts val="500"/>
              </a:spcBef>
              <a:spcAft>
                <a:spcPts val="0"/>
              </a:spcAft>
              <a:buClr>
                <a:schemeClr val="dk1"/>
              </a:buClr>
              <a:buSzPts val="2220"/>
              <a:buChar char="•"/>
            </a:pPr>
            <a:r>
              <a:rPr lang="en-US" sz="2220"/>
              <a:t>Steer - Guide the development (involves iteration, recovery, new story construction, and re-estimation</a:t>
            </a:r>
            <a:endParaRPr/>
          </a:p>
          <a:p>
            <a:pPr indent="-64135" lvl="0" marL="228600" rtl="0" algn="l">
              <a:lnSpc>
                <a:spcPct val="80000"/>
              </a:lnSpc>
              <a:spcBef>
                <a:spcPts val="1000"/>
              </a:spcBef>
              <a:spcAft>
                <a:spcPts val="0"/>
              </a:spcAft>
              <a:buClr>
                <a:schemeClr val="dk1"/>
              </a:buClr>
              <a:buSzPts val="2590"/>
              <a:buNone/>
            </a:pPr>
            <a:r>
              <a:t/>
            </a:r>
            <a:endParaRPr sz="259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Extreme Programming (cont.)</a:t>
            </a:r>
            <a:endParaRPr/>
          </a:p>
        </p:txBody>
      </p:sp>
      <p:sp>
        <p:nvSpPr>
          <p:cNvPr id="344" name="Google Shape;344;p48"/>
          <p:cNvSpPr txBox="1"/>
          <p:nvPr>
            <p:ph idx="1" type="body"/>
          </p:nvPr>
        </p:nvSpPr>
        <p:spPr>
          <a:xfrm>
            <a:off x="838200" y="1838504"/>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Story board</a:t>
            </a:r>
            <a:endParaRPr/>
          </a:p>
        </p:txBody>
      </p:sp>
      <p:pic>
        <p:nvPicPr>
          <p:cNvPr id="345" name="Google Shape;345;p48"/>
          <p:cNvPicPr preferRelativeResize="0"/>
          <p:nvPr/>
        </p:nvPicPr>
        <p:blipFill rotWithShape="1">
          <a:blip r:embed="rId3">
            <a:alphaModFix/>
          </a:blip>
          <a:srcRect b="0" l="0" r="0" t="0"/>
          <a:stretch/>
        </p:blipFill>
        <p:spPr>
          <a:xfrm>
            <a:off x="3361385" y="1539608"/>
            <a:ext cx="6953815" cy="5215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(Sutherland and Schwaber; 1995)</a:t>
            </a:r>
            <a:endParaRPr/>
          </a:p>
        </p:txBody>
      </p:sp>
      <p:sp>
        <p:nvSpPr>
          <p:cNvPr id="351" name="Google Shape;35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rgbClr val="0070C0"/>
              </a:buClr>
              <a:buSzPts val="2590"/>
              <a:buChar char="•"/>
            </a:pPr>
            <a:r>
              <a:rPr b="1" lang="en-US" sz="2590">
                <a:solidFill>
                  <a:srgbClr val="0070C0"/>
                </a:solidFill>
              </a:rPr>
              <a:t>Sprints</a:t>
            </a:r>
            <a:r>
              <a:rPr lang="en-US" sz="2590"/>
              <a:t>:</a:t>
            </a:r>
            <a:endParaRPr/>
          </a:p>
          <a:p>
            <a:pPr indent="-228600" lvl="1" marL="685800" rtl="0" algn="l">
              <a:lnSpc>
                <a:spcPct val="70000"/>
              </a:lnSpc>
              <a:spcBef>
                <a:spcPts val="500"/>
              </a:spcBef>
              <a:spcAft>
                <a:spcPts val="0"/>
              </a:spcAft>
              <a:buClr>
                <a:schemeClr val="dk1"/>
              </a:buClr>
              <a:buSzPts val="2220"/>
              <a:buChar char="•"/>
            </a:pPr>
            <a:r>
              <a:rPr lang="en-US" sz="2220"/>
              <a:t>Fixed duration development cycles (usually 1-4 weeks) that end on a specific date (whether the work has been completed or not)</a:t>
            </a:r>
            <a:endParaRPr/>
          </a:p>
          <a:p>
            <a:pPr indent="-228600" lvl="0" marL="228600" rtl="0" algn="l">
              <a:lnSpc>
                <a:spcPct val="70000"/>
              </a:lnSpc>
              <a:spcBef>
                <a:spcPts val="1000"/>
              </a:spcBef>
              <a:spcAft>
                <a:spcPts val="0"/>
              </a:spcAft>
              <a:buClr>
                <a:schemeClr val="dk1"/>
              </a:buClr>
              <a:buSzPts val="2590"/>
              <a:buChar char="•"/>
            </a:pPr>
            <a:r>
              <a:rPr lang="en-US" sz="2590"/>
              <a:t>Scrum Roles:</a:t>
            </a:r>
            <a:endParaRPr/>
          </a:p>
          <a:p>
            <a:pPr indent="-228600" lvl="1" marL="685800" rtl="0" algn="l">
              <a:lnSpc>
                <a:spcPct val="70000"/>
              </a:lnSpc>
              <a:spcBef>
                <a:spcPts val="500"/>
              </a:spcBef>
              <a:spcAft>
                <a:spcPts val="0"/>
              </a:spcAft>
              <a:buClr>
                <a:srgbClr val="0070C0"/>
              </a:buClr>
              <a:buSzPts val="2220"/>
              <a:buChar char="•"/>
            </a:pPr>
            <a:r>
              <a:rPr b="1" lang="en-US" sz="2220">
                <a:solidFill>
                  <a:srgbClr val="0070C0"/>
                </a:solidFill>
              </a:rPr>
              <a:t>Product Owner </a:t>
            </a:r>
            <a:r>
              <a:rPr lang="en-US" sz="2220"/>
              <a:t>(responsible for achieving maximum business value)</a:t>
            </a:r>
            <a:endParaRPr/>
          </a:p>
          <a:p>
            <a:pPr indent="-228600" lvl="1" marL="685800" rtl="0" algn="l">
              <a:lnSpc>
                <a:spcPct val="70000"/>
              </a:lnSpc>
              <a:spcBef>
                <a:spcPts val="500"/>
              </a:spcBef>
              <a:spcAft>
                <a:spcPts val="0"/>
              </a:spcAft>
              <a:buClr>
                <a:schemeClr val="dk1"/>
              </a:buClr>
              <a:buSzPts val="2220"/>
              <a:buChar char="•"/>
            </a:pPr>
            <a:r>
              <a:rPr lang="en-US" sz="2220"/>
              <a:t>Team (multi-functional; 5-10 people)</a:t>
            </a:r>
            <a:endParaRPr/>
          </a:p>
          <a:p>
            <a:pPr indent="-228600" lvl="1" marL="685800" rtl="0" algn="l">
              <a:lnSpc>
                <a:spcPct val="70000"/>
              </a:lnSpc>
              <a:spcBef>
                <a:spcPts val="500"/>
              </a:spcBef>
              <a:spcAft>
                <a:spcPts val="0"/>
              </a:spcAft>
              <a:buClr>
                <a:schemeClr val="dk1"/>
              </a:buClr>
              <a:buSzPts val="2220"/>
              <a:buChar char="•"/>
            </a:pPr>
            <a:r>
              <a:rPr lang="en-US" sz="2220"/>
              <a:t>ScrumMaster (helps the Team be successful; protects the Team)</a:t>
            </a:r>
            <a:endParaRPr/>
          </a:p>
          <a:p>
            <a:pPr indent="-228600" lvl="0" marL="228600" rtl="0" algn="l">
              <a:lnSpc>
                <a:spcPct val="70000"/>
              </a:lnSpc>
              <a:spcBef>
                <a:spcPts val="1000"/>
              </a:spcBef>
              <a:spcAft>
                <a:spcPts val="0"/>
              </a:spcAft>
              <a:buClr>
                <a:schemeClr val="dk1"/>
              </a:buClr>
              <a:buSzPts val="2590"/>
              <a:buChar char="•"/>
            </a:pPr>
            <a:r>
              <a:rPr lang="en-US" sz="2590"/>
              <a:t>Process:</a:t>
            </a:r>
            <a:endParaRPr/>
          </a:p>
          <a:p>
            <a:pPr indent="-228600" lvl="1" marL="685800" rtl="0" algn="l">
              <a:lnSpc>
                <a:spcPct val="70000"/>
              </a:lnSpc>
              <a:spcBef>
                <a:spcPts val="500"/>
              </a:spcBef>
              <a:spcAft>
                <a:spcPts val="0"/>
              </a:spcAft>
              <a:buClr>
                <a:schemeClr val="dk1"/>
              </a:buClr>
              <a:buSzPts val="2220"/>
              <a:buChar char="•"/>
            </a:pPr>
            <a:r>
              <a:rPr lang="en-US" sz="2220"/>
              <a:t>Start of the Sprint: There is a Sprint Planning Meeting at which the Team selects items from a prioritized list of requirements/features and commits to completing them</a:t>
            </a:r>
            <a:endParaRPr/>
          </a:p>
          <a:p>
            <a:pPr indent="-228600" lvl="1" marL="685800" rtl="0" algn="l">
              <a:lnSpc>
                <a:spcPct val="70000"/>
              </a:lnSpc>
              <a:spcBef>
                <a:spcPts val="500"/>
              </a:spcBef>
              <a:spcAft>
                <a:spcPts val="0"/>
              </a:spcAft>
              <a:buClr>
                <a:schemeClr val="dk1"/>
              </a:buClr>
              <a:buSzPts val="2220"/>
              <a:buChar char="•"/>
            </a:pPr>
            <a:r>
              <a:rPr lang="en-US" sz="2220"/>
              <a:t>Each Day: Members of the Team report (at a standup meeting of 15 minutes or less) on progress</a:t>
            </a:r>
            <a:endParaRPr/>
          </a:p>
          <a:p>
            <a:pPr indent="-64135" lvl="0" marL="228600" rtl="0" algn="l">
              <a:lnSpc>
                <a:spcPct val="70000"/>
              </a:lnSpc>
              <a:spcBef>
                <a:spcPts val="1000"/>
              </a:spcBef>
              <a:spcAft>
                <a:spcPts val="0"/>
              </a:spcAft>
              <a:buClr>
                <a:schemeClr val="dk1"/>
              </a:buClr>
              <a:buSzPts val="2590"/>
              <a:buNone/>
            </a:pPr>
            <a:r>
              <a:t/>
            </a:r>
            <a:endParaRPr sz="259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(cont.)</a:t>
            </a:r>
            <a:endParaRPr/>
          </a:p>
        </p:txBody>
      </p:sp>
      <p:sp>
        <p:nvSpPr>
          <p:cNvPr id="357" name="Google Shape;357;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Terminology:</a:t>
            </a:r>
            <a:endParaRPr/>
          </a:p>
          <a:p>
            <a:pPr indent="-228600" lvl="1" marL="685800" rtl="0" algn="l">
              <a:lnSpc>
                <a:spcPct val="80000"/>
              </a:lnSpc>
              <a:spcBef>
                <a:spcPts val="500"/>
              </a:spcBef>
              <a:spcAft>
                <a:spcPts val="0"/>
              </a:spcAft>
              <a:buClr>
                <a:schemeClr val="dk1"/>
              </a:buClr>
              <a:buSzPts val="2400"/>
              <a:buChar char="•"/>
            </a:pPr>
            <a:r>
              <a:rPr lang="en-US"/>
              <a:t>The prioritized list of requirements/features is called the </a:t>
            </a:r>
            <a:r>
              <a:rPr b="1" lang="en-US">
                <a:solidFill>
                  <a:srgbClr val="0070C0"/>
                </a:solidFill>
              </a:rPr>
              <a:t>Product Backlog</a:t>
            </a:r>
            <a:endParaRPr/>
          </a:p>
          <a:p>
            <a:pPr indent="-228600" lvl="1" marL="685800" rtl="0" algn="l">
              <a:lnSpc>
                <a:spcPct val="90000"/>
              </a:lnSpc>
              <a:spcBef>
                <a:spcPts val="500"/>
              </a:spcBef>
              <a:spcAft>
                <a:spcPts val="0"/>
              </a:spcAft>
              <a:buClr>
                <a:schemeClr val="dk1"/>
              </a:buClr>
              <a:buSzPts val="2400"/>
              <a:buChar char="•"/>
            </a:pPr>
            <a:r>
              <a:rPr lang="en-US"/>
              <a:t>The tasks being completed are called the </a:t>
            </a:r>
            <a:r>
              <a:rPr b="1" lang="en-US">
                <a:solidFill>
                  <a:srgbClr val="0070C0"/>
                </a:solidFill>
              </a:rPr>
              <a:t>Sprint Backlog</a:t>
            </a:r>
            <a:endParaRPr/>
          </a:p>
          <a:p>
            <a:pPr indent="-228600" lvl="1" marL="685800" rtl="0" algn="l">
              <a:lnSpc>
                <a:spcPct val="90000"/>
              </a:lnSpc>
              <a:spcBef>
                <a:spcPts val="500"/>
              </a:spcBef>
              <a:spcAft>
                <a:spcPts val="0"/>
              </a:spcAft>
              <a:buClr>
                <a:schemeClr val="dk1"/>
              </a:buClr>
              <a:buSzPts val="2400"/>
              <a:buChar char="•"/>
            </a:pPr>
            <a:r>
              <a:rPr lang="en-US"/>
              <a:t>The daily meeting is called the </a:t>
            </a:r>
            <a:r>
              <a:rPr b="1" lang="en-US">
                <a:solidFill>
                  <a:srgbClr val="0070C0"/>
                </a:solidFill>
              </a:rPr>
              <a:t>Daily Scrum</a:t>
            </a:r>
            <a:endParaRPr/>
          </a:p>
          <a:p>
            <a:pPr indent="-228600" lvl="1" marL="685800" rtl="0" algn="l">
              <a:lnSpc>
                <a:spcPct val="80000"/>
              </a:lnSpc>
              <a:spcBef>
                <a:spcPts val="500"/>
              </a:spcBef>
              <a:spcAft>
                <a:spcPts val="0"/>
              </a:spcAft>
              <a:buClr>
                <a:schemeClr val="dk1"/>
              </a:buClr>
              <a:buSzPts val="2400"/>
              <a:buChar char="•"/>
            </a:pPr>
            <a:r>
              <a:rPr lang="en-US"/>
              <a:t>Members of the Team are sometimes called "Pigs" (because they are truly committed to making bacon and eggs) and everyone else is called a "Chicken" (because they are only involved in making bacon and eggs)</a:t>
            </a:r>
            <a:endParaRPr/>
          </a:p>
          <a:p>
            <a:pPr indent="-228600" lvl="0" marL="228600" rtl="0" algn="l">
              <a:lnSpc>
                <a:spcPct val="80000"/>
              </a:lnSpc>
              <a:spcBef>
                <a:spcPts val="1000"/>
              </a:spcBef>
              <a:spcAft>
                <a:spcPts val="0"/>
              </a:spcAft>
              <a:buClr>
                <a:schemeClr val="dk1"/>
              </a:buClr>
              <a:buSzPts val="2800"/>
              <a:buChar char="•"/>
            </a:pPr>
            <a:r>
              <a:rPr lang="en-US"/>
              <a:t>Some Details about the Product Backlog:</a:t>
            </a:r>
            <a:endParaRPr/>
          </a:p>
          <a:p>
            <a:pPr indent="-228600" lvl="1" marL="685800" rtl="0" algn="l">
              <a:lnSpc>
                <a:spcPct val="80000"/>
              </a:lnSpc>
              <a:spcBef>
                <a:spcPts val="500"/>
              </a:spcBef>
              <a:spcAft>
                <a:spcPts val="0"/>
              </a:spcAft>
              <a:buClr>
                <a:schemeClr val="dk1"/>
              </a:buClr>
              <a:buSzPts val="2400"/>
              <a:buChar char="•"/>
            </a:pPr>
            <a:r>
              <a:rPr lang="en-US"/>
              <a:t>The Product Backlog includes a rough estimate of the "</a:t>
            </a:r>
            <a:r>
              <a:rPr b="1" lang="en-US">
                <a:solidFill>
                  <a:srgbClr val="0070C0"/>
                </a:solidFill>
              </a:rPr>
              <a:t>size</a:t>
            </a:r>
            <a:r>
              <a:rPr lang="en-US"/>
              <a:t>"</a:t>
            </a:r>
            <a:endParaRPr/>
          </a:p>
          <a:p>
            <a:pPr indent="-228600" lvl="1" marL="685800" rtl="0" algn="l">
              <a:lnSpc>
                <a:spcPct val="80000"/>
              </a:lnSpc>
              <a:spcBef>
                <a:spcPts val="500"/>
              </a:spcBef>
              <a:spcAft>
                <a:spcPts val="0"/>
              </a:spcAft>
              <a:buClr>
                <a:schemeClr val="dk1"/>
              </a:buClr>
              <a:buSzPts val="2400"/>
              <a:buChar char="•"/>
            </a:pPr>
            <a:r>
              <a:rPr lang="en-US"/>
              <a:t>The Product Backlog also contains developer "</a:t>
            </a:r>
            <a:r>
              <a:rPr b="1" lang="en-US">
                <a:solidFill>
                  <a:srgbClr val="0070C0"/>
                </a:solidFill>
              </a:rPr>
              <a:t>to dos</a:t>
            </a:r>
            <a:r>
              <a:rPr lang="en-US"/>
              <a:t>", exploratory work, and known bugs</a:t>
            </a:r>
            <a:endParaRPr/>
          </a:p>
          <a:p>
            <a:pPr indent="-228600" lvl="1" marL="685800" rtl="0" algn="l">
              <a:lnSpc>
                <a:spcPct val="80000"/>
              </a:lnSpc>
              <a:spcBef>
                <a:spcPts val="500"/>
              </a:spcBef>
              <a:spcAft>
                <a:spcPts val="0"/>
              </a:spcAft>
              <a:buClr>
                <a:srgbClr val="0070C0"/>
              </a:buClr>
              <a:buSzPts val="2400"/>
              <a:buChar char="•"/>
            </a:pPr>
            <a:r>
              <a:rPr lang="en-US" u="sng">
                <a:solidFill>
                  <a:srgbClr val="0070C0"/>
                </a:solidFill>
              </a:rPr>
              <a:t>The Product Backlog is updated by the Product Owner</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(cont.)</a:t>
            </a:r>
            <a:endParaRPr/>
          </a:p>
        </p:txBody>
      </p:sp>
      <p:pic>
        <p:nvPicPr>
          <p:cNvPr id="363" name="Google Shape;363;p51"/>
          <p:cNvPicPr preferRelativeResize="0"/>
          <p:nvPr>
            <p:ph idx="1" type="body"/>
          </p:nvPr>
        </p:nvPicPr>
        <p:blipFill rotWithShape="1">
          <a:blip r:embed="rId3">
            <a:alphaModFix/>
          </a:blip>
          <a:srcRect b="0" l="0" r="0" t="0"/>
          <a:stretch/>
        </p:blipFill>
        <p:spPr>
          <a:xfrm>
            <a:off x="4672305" y="0"/>
            <a:ext cx="3270857" cy="68550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6"/>
          <p:cNvPicPr preferRelativeResize="0"/>
          <p:nvPr/>
        </p:nvPicPr>
        <p:blipFill rotWithShape="1">
          <a:blip r:embed="rId3">
            <a:alphaModFix/>
          </a:blip>
          <a:srcRect b="0" l="0" r="0" t="0"/>
          <a:stretch/>
        </p:blipFill>
        <p:spPr>
          <a:xfrm>
            <a:off x="2739153" y="3540748"/>
            <a:ext cx="6986744" cy="2903328"/>
          </a:xfrm>
          <a:prstGeom prst="rect">
            <a:avLst/>
          </a:prstGeom>
          <a:noFill/>
          <a:ln>
            <a:noFill/>
          </a:ln>
        </p:spPr>
      </p:pic>
      <p:sp>
        <p:nvSpPr>
          <p:cNvPr id="106" name="Google Shape;10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Recall the Card Game…</a:t>
            </a:r>
            <a:endParaRPr/>
          </a:p>
        </p:txBody>
      </p:sp>
      <p:sp>
        <p:nvSpPr>
          <p:cNvPr id="107" name="Google Shape;10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Input: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Output:</a:t>
            </a:r>
            <a:endParaRPr/>
          </a:p>
        </p:txBody>
      </p:sp>
      <p:pic>
        <p:nvPicPr>
          <p:cNvPr descr="Image result for deck of cards" id="108" name="Google Shape;108;p16"/>
          <p:cNvPicPr preferRelativeResize="0"/>
          <p:nvPr/>
        </p:nvPicPr>
        <p:blipFill rotWithShape="1">
          <a:blip r:embed="rId4">
            <a:alphaModFix/>
          </a:blip>
          <a:srcRect b="0" l="0" r="0" t="0"/>
          <a:stretch/>
        </p:blipFill>
        <p:spPr>
          <a:xfrm>
            <a:off x="4829175" y="1690688"/>
            <a:ext cx="2533650" cy="18097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 Sprint Planning Meetings</a:t>
            </a:r>
            <a:endParaRPr/>
          </a:p>
        </p:txBody>
      </p:sp>
      <p:sp>
        <p:nvSpPr>
          <p:cNvPr id="369" name="Google Shape;369;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Team members report on their </a:t>
            </a:r>
            <a:r>
              <a:rPr b="1" lang="en-US">
                <a:solidFill>
                  <a:srgbClr val="0070C0"/>
                </a:solidFill>
              </a:rPr>
              <a:t>availability</a:t>
            </a:r>
            <a:endParaRPr/>
          </a:p>
          <a:p>
            <a:pPr indent="-228600" lvl="0" marL="228600" rtl="0" algn="l">
              <a:lnSpc>
                <a:spcPct val="90000"/>
              </a:lnSpc>
              <a:spcBef>
                <a:spcPts val="1000"/>
              </a:spcBef>
              <a:spcAft>
                <a:spcPts val="0"/>
              </a:spcAft>
              <a:buClr>
                <a:schemeClr val="dk1"/>
              </a:buClr>
              <a:buSzPts val="2800"/>
              <a:buChar char="•"/>
            </a:pPr>
            <a:r>
              <a:rPr lang="en-US"/>
              <a:t>The top item in the product backlog is broken down into tasks that are recorded in the Sprint Backlog</a:t>
            </a:r>
            <a:endParaRPr/>
          </a:p>
          <a:p>
            <a:pPr indent="-228600" lvl="0" marL="228600" rtl="0" algn="l">
              <a:lnSpc>
                <a:spcPct val="90000"/>
              </a:lnSpc>
              <a:spcBef>
                <a:spcPts val="1000"/>
              </a:spcBef>
              <a:spcAft>
                <a:spcPts val="0"/>
              </a:spcAft>
              <a:buClr>
                <a:schemeClr val="dk1"/>
              </a:buClr>
              <a:buSzPts val="2800"/>
              <a:buChar char="•"/>
            </a:pPr>
            <a:r>
              <a:rPr lang="en-US"/>
              <a:t>Team members volunteer for the tasks (i.e., take ownership of them) and provide time estimates</a:t>
            </a:r>
            <a:endParaRPr/>
          </a:p>
          <a:p>
            <a:pPr indent="-228600" lvl="0" marL="228600" rtl="0" algn="l">
              <a:lnSpc>
                <a:spcPct val="90000"/>
              </a:lnSpc>
              <a:spcBef>
                <a:spcPts val="1000"/>
              </a:spcBef>
              <a:spcAft>
                <a:spcPts val="0"/>
              </a:spcAft>
              <a:buClr>
                <a:schemeClr val="dk1"/>
              </a:buClr>
              <a:buSzPts val="2800"/>
              <a:buChar char="•"/>
            </a:pPr>
            <a:r>
              <a:rPr lang="en-US"/>
              <a:t>The process continues until all available hours are accounted for (Note: Since commitments are being made these meetings can take hours)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 Sprints</a:t>
            </a:r>
            <a:endParaRPr/>
          </a:p>
        </p:txBody>
      </p:sp>
      <p:sp>
        <p:nvSpPr>
          <p:cNvPr id="375" name="Google Shape;375;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team should strive to have a working product at the end of every sprint</a:t>
            </a:r>
            <a:endParaRPr/>
          </a:p>
          <a:p>
            <a:pPr indent="-228600" lvl="0" marL="228600" rtl="0" algn="l">
              <a:lnSpc>
                <a:spcPct val="90000"/>
              </a:lnSpc>
              <a:spcBef>
                <a:spcPts val="1000"/>
              </a:spcBef>
              <a:spcAft>
                <a:spcPts val="0"/>
              </a:spcAft>
              <a:buClr>
                <a:schemeClr val="dk1"/>
              </a:buClr>
              <a:buSzPts val="2800"/>
              <a:buChar char="•"/>
            </a:pPr>
            <a:r>
              <a:rPr lang="en-US"/>
              <a:t>The Sprint Backlog contains, at a minimum, the tasks, the name of the task owner, the initial estimate, and the hours of work remaining</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76" name="Google Shape;376;p53"/>
          <p:cNvPicPr preferRelativeResize="0"/>
          <p:nvPr/>
        </p:nvPicPr>
        <p:blipFill rotWithShape="1">
          <a:blip r:embed="rId3">
            <a:alphaModFix/>
          </a:blip>
          <a:srcRect b="0" l="0" r="0" t="0"/>
          <a:stretch/>
        </p:blipFill>
        <p:spPr>
          <a:xfrm>
            <a:off x="929548" y="3581400"/>
            <a:ext cx="10134600" cy="273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Scrum – Sprints (cont.)</a:t>
            </a:r>
            <a:endParaRPr/>
          </a:p>
        </p:txBody>
      </p:sp>
      <p:sp>
        <p:nvSpPr>
          <p:cNvPr id="382" name="Google Shape;382;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Teams often post a </a:t>
            </a:r>
            <a:r>
              <a:rPr b="1" lang="en-US">
                <a:solidFill>
                  <a:srgbClr val="0070C0"/>
                </a:solidFill>
              </a:rPr>
              <a:t>Sprint</a:t>
            </a:r>
            <a:r>
              <a:rPr lang="en-US"/>
              <a:t> </a:t>
            </a:r>
            <a:r>
              <a:rPr b="1" lang="en-US">
                <a:solidFill>
                  <a:srgbClr val="0070C0"/>
                </a:solidFill>
              </a:rPr>
              <a:t>Burndown</a:t>
            </a:r>
            <a:r>
              <a:rPr lang="en-US"/>
              <a:t> </a:t>
            </a:r>
            <a:r>
              <a:rPr b="1" lang="en-US">
                <a:solidFill>
                  <a:srgbClr val="0070C0"/>
                </a:solidFill>
              </a:rPr>
              <a:t>Chart</a:t>
            </a:r>
            <a:r>
              <a:rPr lang="en-US"/>
              <a:t> that graphically illustrates the numbers of hours remaining</a:t>
            </a:r>
            <a:endParaRPr/>
          </a:p>
          <a:p>
            <a:pPr indent="-228600" lvl="0" marL="228600" rtl="0" algn="l">
              <a:lnSpc>
                <a:spcPct val="90000"/>
              </a:lnSpc>
              <a:spcBef>
                <a:spcPts val="1000"/>
              </a:spcBef>
              <a:spcAft>
                <a:spcPts val="0"/>
              </a:spcAft>
              <a:buClr>
                <a:schemeClr val="dk1"/>
              </a:buClr>
              <a:buSzPts val="2800"/>
              <a:buChar char="•"/>
            </a:pPr>
            <a:r>
              <a:rPr lang="en-US"/>
              <a:t>It is very important that the team have a definition of "Done" that can be used to assess when work is complete on the current increment</a:t>
            </a:r>
            <a:endParaRPr/>
          </a:p>
          <a:p>
            <a:pPr indent="-50800" lvl="0" marL="228600" rtl="0" algn="l">
              <a:lnSpc>
                <a:spcPct val="90000"/>
              </a:lnSpc>
              <a:spcBef>
                <a:spcPts val="1000"/>
              </a:spcBef>
              <a:spcAft>
                <a:spcPts val="0"/>
              </a:spcAft>
              <a:buClr>
                <a:schemeClr val="dk1"/>
              </a:buClr>
              <a:buSzPts val="2800"/>
              <a:buNone/>
            </a:pPr>
            <a:r>
              <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Nerd Humor - From Product Backlog to Sprint Backlog</a:t>
            </a:r>
            <a:endParaRPr/>
          </a:p>
        </p:txBody>
      </p:sp>
      <p:pic>
        <p:nvPicPr>
          <p:cNvPr id="388" name="Google Shape;388;p55"/>
          <p:cNvPicPr preferRelativeResize="0"/>
          <p:nvPr>
            <p:ph idx="1" type="body"/>
          </p:nvPr>
        </p:nvPicPr>
        <p:blipFill rotWithShape="1">
          <a:blip r:embed="rId3">
            <a:alphaModFix/>
          </a:blip>
          <a:srcRect b="0" l="0" r="0" t="0"/>
          <a:stretch/>
        </p:blipFill>
        <p:spPr>
          <a:xfrm>
            <a:off x="4799340" y="1825625"/>
            <a:ext cx="2593319" cy="4351338"/>
          </a:xfrm>
          <a:prstGeom prst="rect">
            <a:avLst/>
          </a:prstGeom>
          <a:noFill/>
          <a:ln>
            <a:noFill/>
          </a:ln>
        </p:spPr>
      </p:pic>
      <p:sp>
        <p:nvSpPr>
          <p:cNvPr id="389" name="Google Shape;389;p55"/>
          <p:cNvSpPr/>
          <p:nvPr/>
        </p:nvSpPr>
        <p:spPr>
          <a:xfrm>
            <a:off x="8934259" y="5807631"/>
            <a:ext cx="19030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Courtesy of </a:t>
            </a:r>
            <a:r>
              <a:rPr lang="en-US" sz="1800" u="sng">
                <a:solidFill>
                  <a:schemeClr val="hlink"/>
                </a:solidFill>
                <a:latin typeface="Arial"/>
                <a:ea typeface="Arial"/>
                <a:cs typeface="Arial"/>
                <a:sym typeface="Arial"/>
                <a:hlinkClick r:id="rId4"/>
              </a:rPr>
              <a:t>xkcd</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Feature Driven Development - FDD (De Luca; 1977)</a:t>
            </a:r>
            <a:endParaRPr/>
          </a:p>
        </p:txBody>
      </p:sp>
      <p:sp>
        <p:nvSpPr>
          <p:cNvPr id="395" name="Google Shape;395;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The Process:</a:t>
            </a:r>
            <a:endParaRPr/>
          </a:p>
          <a:p>
            <a:pPr indent="-228600" lvl="1" marL="685800" rtl="0" algn="l">
              <a:lnSpc>
                <a:spcPct val="80000"/>
              </a:lnSpc>
              <a:spcBef>
                <a:spcPts val="500"/>
              </a:spcBef>
              <a:spcAft>
                <a:spcPts val="0"/>
              </a:spcAft>
              <a:buClr>
                <a:schemeClr val="dk1"/>
              </a:buClr>
              <a:buSzPts val="2400"/>
              <a:buChar char="•"/>
            </a:pPr>
            <a:r>
              <a:rPr lang="en-US"/>
              <a:t>Develop an overall model</a:t>
            </a:r>
            <a:endParaRPr/>
          </a:p>
          <a:p>
            <a:pPr indent="-228600" lvl="1" marL="685800" rtl="0" algn="l">
              <a:lnSpc>
                <a:spcPct val="80000"/>
              </a:lnSpc>
              <a:spcBef>
                <a:spcPts val="500"/>
              </a:spcBef>
              <a:spcAft>
                <a:spcPts val="0"/>
              </a:spcAft>
              <a:buClr>
                <a:schemeClr val="dk1"/>
              </a:buClr>
              <a:buSzPts val="2400"/>
              <a:buChar char="•"/>
            </a:pPr>
            <a:r>
              <a:rPr lang="en-US"/>
              <a:t>Build a feature list</a:t>
            </a:r>
            <a:endParaRPr/>
          </a:p>
          <a:p>
            <a:pPr indent="-228600" lvl="1" marL="685800" rtl="0" algn="l">
              <a:lnSpc>
                <a:spcPct val="80000"/>
              </a:lnSpc>
              <a:spcBef>
                <a:spcPts val="500"/>
              </a:spcBef>
              <a:spcAft>
                <a:spcPts val="0"/>
              </a:spcAft>
              <a:buClr>
                <a:schemeClr val="dk1"/>
              </a:buClr>
              <a:buSzPts val="2400"/>
              <a:buChar char="•"/>
            </a:pPr>
            <a:r>
              <a:rPr lang="en-US"/>
              <a:t>Plan by feature</a:t>
            </a:r>
            <a:endParaRPr/>
          </a:p>
          <a:p>
            <a:pPr indent="-228600" lvl="1" marL="685800" rtl="0" algn="l">
              <a:lnSpc>
                <a:spcPct val="80000"/>
              </a:lnSpc>
              <a:spcBef>
                <a:spcPts val="500"/>
              </a:spcBef>
              <a:spcAft>
                <a:spcPts val="0"/>
              </a:spcAft>
              <a:buClr>
                <a:schemeClr val="dk1"/>
              </a:buClr>
              <a:buSzPts val="2400"/>
              <a:buChar char="•"/>
            </a:pPr>
            <a:r>
              <a:rPr lang="en-US"/>
              <a:t>Design by feature</a:t>
            </a:r>
            <a:endParaRPr/>
          </a:p>
          <a:p>
            <a:pPr indent="-228600" lvl="1" marL="685800" rtl="0" algn="l">
              <a:lnSpc>
                <a:spcPct val="80000"/>
              </a:lnSpc>
              <a:spcBef>
                <a:spcPts val="500"/>
              </a:spcBef>
              <a:spcAft>
                <a:spcPts val="0"/>
              </a:spcAft>
              <a:buClr>
                <a:schemeClr val="dk1"/>
              </a:buClr>
              <a:buSzPts val="2400"/>
              <a:buChar char="•"/>
            </a:pPr>
            <a:r>
              <a:rPr lang="en-US"/>
              <a:t>Build by feature</a:t>
            </a:r>
            <a:endParaRPr/>
          </a:p>
          <a:p>
            <a:pPr indent="-228600" lvl="0" marL="228600" rtl="0" algn="l">
              <a:lnSpc>
                <a:spcPct val="80000"/>
              </a:lnSpc>
              <a:spcBef>
                <a:spcPts val="1000"/>
              </a:spcBef>
              <a:spcAft>
                <a:spcPts val="0"/>
              </a:spcAft>
              <a:buClr>
                <a:schemeClr val="dk1"/>
              </a:buClr>
              <a:buSzPts val="2800"/>
              <a:buChar char="•"/>
            </a:pPr>
            <a:r>
              <a:rPr lang="en-US"/>
              <a:t>Practices:</a:t>
            </a:r>
            <a:endParaRPr/>
          </a:p>
          <a:p>
            <a:pPr indent="-228600" lvl="1" marL="685800" rtl="0" algn="l">
              <a:lnSpc>
                <a:spcPct val="80000"/>
              </a:lnSpc>
              <a:spcBef>
                <a:spcPts val="500"/>
              </a:spcBef>
              <a:spcAft>
                <a:spcPts val="0"/>
              </a:spcAft>
              <a:buClr>
                <a:schemeClr val="dk1"/>
              </a:buClr>
              <a:buSzPts val="2400"/>
              <a:buChar char="•"/>
            </a:pPr>
            <a:r>
              <a:rPr lang="en-US"/>
              <a:t>Individual ownership of classes</a:t>
            </a:r>
            <a:endParaRPr/>
          </a:p>
          <a:p>
            <a:pPr indent="-228600" lvl="1" marL="685800" rtl="0" algn="l">
              <a:lnSpc>
                <a:spcPct val="80000"/>
              </a:lnSpc>
              <a:spcBef>
                <a:spcPts val="500"/>
              </a:spcBef>
              <a:spcAft>
                <a:spcPts val="0"/>
              </a:spcAft>
              <a:buClr>
                <a:schemeClr val="dk1"/>
              </a:buClr>
              <a:buSzPts val="2400"/>
              <a:buChar char="•"/>
            </a:pPr>
            <a:r>
              <a:rPr lang="en-US"/>
              <a:t>Extensive use of code inspections</a:t>
            </a:r>
            <a:endParaRPr/>
          </a:p>
          <a:p>
            <a:pPr indent="-228600" lvl="1" marL="685800" rtl="0" algn="l">
              <a:lnSpc>
                <a:spcPct val="80000"/>
              </a:lnSpc>
              <a:spcBef>
                <a:spcPts val="500"/>
              </a:spcBef>
              <a:spcAft>
                <a:spcPts val="0"/>
              </a:spcAft>
              <a:buClr>
                <a:schemeClr val="dk1"/>
              </a:buClr>
              <a:buSzPts val="2400"/>
              <a:buChar char="•"/>
            </a:pPr>
            <a:r>
              <a:rPr lang="en-US"/>
              <a:t>Regular builds</a:t>
            </a:r>
            <a:endParaRPr/>
          </a:p>
          <a:p>
            <a:pPr indent="-228600" lvl="0" marL="228600" rtl="0" algn="l">
              <a:lnSpc>
                <a:spcPct val="80000"/>
              </a:lnSpc>
              <a:spcBef>
                <a:spcPts val="1000"/>
              </a:spcBef>
              <a:spcAft>
                <a:spcPts val="0"/>
              </a:spcAft>
              <a:buClr>
                <a:schemeClr val="dk1"/>
              </a:buClr>
              <a:buSzPts val="2000"/>
              <a:buChar char="•"/>
            </a:pPr>
            <a:r>
              <a:rPr lang="en-US" sz="2000"/>
              <a:t>More reading: http://agilemodeling.com/essays/fdd.htm</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FDD Project Lifecycle</a:t>
            </a:r>
            <a:endParaRPr/>
          </a:p>
        </p:txBody>
      </p:sp>
      <p:pic>
        <p:nvPicPr>
          <p:cNvPr id="401" name="Google Shape;401;p57"/>
          <p:cNvPicPr preferRelativeResize="0"/>
          <p:nvPr>
            <p:ph idx="1" type="body"/>
          </p:nvPr>
        </p:nvPicPr>
        <p:blipFill rotWithShape="1">
          <a:blip r:embed="rId3">
            <a:alphaModFix/>
          </a:blip>
          <a:srcRect b="0" l="0" r="0" t="0"/>
          <a:stretch/>
        </p:blipFill>
        <p:spPr>
          <a:xfrm>
            <a:off x="1763152" y="1520328"/>
            <a:ext cx="8665696" cy="4876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Agile Processes</a:t>
            </a:r>
            <a:endParaRPr/>
          </a:p>
        </p:txBody>
      </p:sp>
      <p:sp>
        <p:nvSpPr>
          <p:cNvPr id="407" name="Google Shape;407;p58"/>
          <p:cNvSpPr txBox="1"/>
          <p:nvPr>
            <p:ph idx="1" type="body"/>
          </p:nvPr>
        </p:nvSpPr>
        <p:spPr>
          <a:xfrm>
            <a:off x="409575" y="1847659"/>
            <a:ext cx="732472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Pros:</a:t>
            </a:r>
            <a:endParaRPr/>
          </a:p>
          <a:p>
            <a:pPr indent="-228600" lvl="1" marL="685800" rtl="0" algn="l">
              <a:lnSpc>
                <a:spcPct val="90000"/>
              </a:lnSpc>
              <a:spcBef>
                <a:spcPts val="500"/>
              </a:spcBef>
              <a:spcAft>
                <a:spcPts val="0"/>
              </a:spcAft>
              <a:buClr>
                <a:schemeClr val="dk1"/>
              </a:buClr>
              <a:buSzPts val="2400"/>
              <a:buChar char="•"/>
            </a:pPr>
            <a:r>
              <a:rPr lang="en-US"/>
              <a:t>Handle changes very well</a:t>
            </a:r>
            <a:endParaRPr/>
          </a:p>
          <a:p>
            <a:pPr indent="-228600" lvl="1" marL="685800" rtl="0" algn="l">
              <a:lnSpc>
                <a:spcPct val="90000"/>
              </a:lnSpc>
              <a:spcBef>
                <a:spcPts val="500"/>
              </a:spcBef>
              <a:spcAft>
                <a:spcPts val="0"/>
              </a:spcAft>
              <a:buClr>
                <a:schemeClr val="dk1"/>
              </a:buClr>
              <a:buSzPts val="2400"/>
              <a:buChar char="•"/>
            </a:pPr>
            <a:r>
              <a:rPr lang="en-US"/>
              <a:t>Quick delivery of a working product to customer</a:t>
            </a:r>
            <a:endParaRPr/>
          </a:p>
          <a:p>
            <a:pPr indent="-228600" lvl="1" marL="685800" rtl="0" algn="l">
              <a:lnSpc>
                <a:spcPct val="90000"/>
              </a:lnSpc>
              <a:spcBef>
                <a:spcPts val="500"/>
              </a:spcBef>
              <a:spcAft>
                <a:spcPts val="0"/>
              </a:spcAft>
              <a:buClr>
                <a:schemeClr val="dk1"/>
              </a:buClr>
              <a:buSzPts val="2400"/>
              <a:buChar char="•"/>
            </a:pPr>
            <a:r>
              <a:rPr lang="en-US"/>
              <a:t>Can recognize bad projects early (then cancel them)</a:t>
            </a:r>
            <a:endParaRPr/>
          </a:p>
          <a:p>
            <a:pPr indent="-228600" lvl="1" marL="685800" rtl="0" algn="l">
              <a:lnSpc>
                <a:spcPct val="90000"/>
              </a:lnSpc>
              <a:spcBef>
                <a:spcPts val="500"/>
              </a:spcBef>
              <a:spcAft>
                <a:spcPts val="0"/>
              </a:spcAft>
              <a:buClr>
                <a:schemeClr val="dk1"/>
              </a:buClr>
              <a:buSzPts val="2400"/>
              <a:buChar char="•"/>
            </a:pPr>
            <a:r>
              <a:rPr lang="en-US"/>
              <a:t>Reduce waste and duplication of effort</a:t>
            </a:r>
            <a:endParaRPr/>
          </a:p>
          <a:p>
            <a:pPr indent="-228600" lvl="0" marL="228600" rtl="0" algn="l">
              <a:lnSpc>
                <a:spcPct val="90000"/>
              </a:lnSpc>
              <a:spcBef>
                <a:spcPts val="1000"/>
              </a:spcBef>
              <a:spcAft>
                <a:spcPts val="0"/>
              </a:spcAft>
              <a:buClr>
                <a:schemeClr val="dk1"/>
              </a:buClr>
              <a:buSzPts val="2800"/>
              <a:buChar char="•"/>
            </a:pPr>
            <a:r>
              <a:rPr lang="en-US"/>
              <a:t>Cons:</a:t>
            </a:r>
            <a:endParaRPr/>
          </a:p>
          <a:p>
            <a:pPr indent="-228600" lvl="1" marL="685800" rtl="0" algn="l">
              <a:lnSpc>
                <a:spcPct val="90000"/>
              </a:lnSpc>
              <a:spcBef>
                <a:spcPts val="500"/>
              </a:spcBef>
              <a:spcAft>
                <a:spcPts val="0"/>
              </a:spcAft>
              <a:buClr>
                <a:schemeClr val="dk1"/>
              </a:buClr>
              <a:buSzPts val="2400"/>
              <a:buChar char="•"/>
            </a:pPr>
            <a:r>
              <a:rPr lang="en-US"/>
              <a:t>Customers and users have to commit time &amp; effort</a:t>
            </a:r>
            <a:endParaRPr/>
          </a:p>
          <a:p>
            <a:pPr indent="-228600" lvl="1" marL="685800" rtl="0" algn="l">
              <a:lnSpc>
                <a:spcPct val="90000"/>
              </a:lnSpc>
              <a:spcBef>
                <a:spcPts val="500"/>
              </a:spcBef>
              <a:spcAft>
                <a:spcPts val="0"/>
              </a:spcAft>
              <a:buClr>
                <a:schemeClr val="dk1"/>
              </a:buClr>
              <a:buSzPts val="2400"/>
              <a:buChar char="•"/>
            </a:pPr>
            <a:r>
              <a:rPr lang="en-US"/>
              <a:t>Incremental design may not be a good thing</a:t>
            </a:r>
            <a:endParaRPr/>
          </a:p>
          <a:p>
            <a:pPr indent="-228600" lvl="1" marL="685800" rtl="0" algn="l">
              <a:lnSpc>
                <a:spcPct val="90000"/>
              </a:lnSpc>
              <a:spcBef>
                <a:spcPts val="500"/>
              </a:spcBef>
              <a:spcAft>
                <a:spcPts val="0"/>
              </a:spcAft>
              <a:buClr>
                <a:schemeClr val="dk1"/>
              </a:buClr>
              <a:buSzPts val="2400"/>
              <a:buChar char="•"/>
            </a:pPr>
            <a:r>
              <a:rPr lang="en-US"/>
              <a:t>Difficult to use on large projects</a:t>
            </a:r>
            <a:endParaRPr/>
          </a:p>
          <a:p>
            <a:pPr indent="-228600" lvl="1" marL="685800" rtl="0" algn="l">
              <a:lnSpc>
                <a:spcPct val="90000"/>
              </a:lnSpc>
              <a:spcBef>
                <a:spcPts val="500"/>
              </a:spcBef>
              <a:spcAft>
                <a:spcPts val="0"/>
              </a:spcAft>
              <a:buClr>
                <a:schemeClr val="dk1"/>
              </a:buClr>
              <a:buSzPts val="2400"/>
              <a:buChar char="•"/>
            </a:pPr>
            <a:r>
              <a:rPr lang="en-US"/>
              <a:t>Hard to predict outcomes</a:t>
            </a:r>
            <a:endParaRPr/>
          </a:p>
        </p:txBody>
      </p:sp>
      <p:pic>
        <p:nvPicPr>
          <p:cNvPr id="408" name="Google Shape;408;p58"/>
          <p:cNvPicPr preferRelativeResize="0"/>
          <p:nvPr/>
        </p:nvPicPr>
        <p:blipFill rotWithShape="1">
          <a:blip r:embed="rId3">
            <a:alphaModFix/>
          </a:blip>
          <a:srcRect b="0" l="0" r="0" t="0"/>
          <a:stretch/>
        </p:blipFill>
        <p:spPr>
          <a:xfrm>
            <a:off x="7778778" y="867681"/>
            <a:ext cx="4413222" cy="59903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"Heavyweight" vs. "Agile"/"Lean" Methods</a:t>
            </a:r>
            <a:endParaRPr/>
          </a:p>
        </p:txBody>
      </p:sp>
      <p:sp>
        <p:nvSpPr>
          <p:cNvPr id="414" name="Google Shape;414;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A Common Categorization:</a:t>
            </a:r>
            <a:endParaRPr/>
          </a:p>
          <a:p>
            <a:pPr indent="-228600" lvl="1" marL="685800" rtl="0" algn="l">
              <a:lnSpc>
                <a:spcPct val="80000"/>
              </a:lnSpc>
              <a:spcBef>
                <a:spcPts val="500"/>
              </a:spcBef>
              <a:spcAft>
                <a:spcPts val="0"/>
              </a:spcAft>
              <a:buClr>
                <a:schemeClr val="dk1"/>
              </a:buClr>
              <a:buSzPts val="2400"/>
              <a:buChar char="•"/>
            </a:pPr>
            <a:r>
              <a:rPr lang="en-US"/>
              <a:t>Heavyweight: Waterfall, Incremental Delivery, Spiral, RUP</a:t>
            </a:r>
            <a:endParaRPr/>
          </a:p>
          <a:p>
            <a:pPr indent="-228600" lvl="1" marL="685800" rtl="0" algn="l">
              <a:lnSpc>
                <a:spcPct val="80000"/>
              </a:lnSpc>
              <a:spcBef>
                <a:spcPts val="500"/>
              </a:spcBef>
              <a:spcAft>
                <a:spcPts val="0"/>
              </a:spcAft>
              <a:buClr>
                <a:schemeClr val="dk1"/>
              </a:buClr>
              <a:buSzPts val="2400"/>
              <a:buChar char="•"/>
            </a:pPr>
            <a:r>
              <a:rPr lang="en-US"/>
              <a:t>Agile/Lean: XP, Scrum</a:t>
            </a:r>
            <a:endParaRPr/>
          </a:p>
          <a:p>
            <a:pPr indent="-228600" lvl="0" marL="228600" rtl="0" algn="l">
              <a:lnSpc>
                <a:spcPct val="80000"/>
              </a:lnSpc>
              <a:spcBef>
                <a:spcPts val="1000"/>
              </a:spcBef>
              <a:spcAft>
                <a:spcPts val="0"/>
              </a:spcAft>
              <a:buClr>
                <a:schemeClr val="dk1"/>
              </a:buClr>
              <a:buSzPts val="2800"/>
              <a:buChar char="•"/>
            </a:pPr>
            <a:r>
              <a:rPr lang="en-US"/>
              <a:t>The Agile Manifesto:</a:t>
            </a:r>
            <a:endParaRPr/>
          </a:p>
          <a:p>
            <a:pPr indent="-228600" lvl="1" marL="685800" rtl="0" algn="l">
              <a:lnSpc>
                <a:spcPct val="80000"/>
              </a:lnSpc>
              <a:spcBef>
                <a:spcPts val="500"/>
              </a:spcBef>
              <a:spcAft>
                <a:spcPts val="0"/>
              </a:spcAft>
              <a:buClr>
                <a:schemeClr val="dk1"/>
              </a:buClr>
              <a:buSzPts val="2400"/>
              <a:buChar char="•"/>
            </a:pPr>
            <a:r>
              <a:rPr lang="en-US"/>
              <a:t>Value individuals and interactions over processes and tools</a:t>
            </a:r>
            <a:endParaRPr/>
          </a:p>
          <a:p>
            <a:pPr indent="-228600" lvl="1" marL="685800" rtl="0" algn="l">
              <a:lnSpc>
                <a:spcPct val="80000"/>
              </a:lnSpc>
              <a:spcBef>
                <a:spcPts val="500"/>
              </a:spcBef>
              <a:spcAft>
                <a:spcPts val="0"/>
              </a:spcAft>
              <a:buClr>
                <a:schemeClr val="dk1"/>
              </a:buClr>
              <a:buSzPts val="2400"/>
              <a:buChar char="•"/>
            </a:pPr>
            <a:r>
              <a:rPr lang="en-US"/>
              <a:t>Value working software over comprehensive documentation</a:t>
            </a:r>
            <a:endParaRPr/>
          </a:p>
          <a:p>
            <a:pPr indent="-228600" lvl="1" marL="685800" rtl="0" algn="l">
              <a:lnSpc>
                <a:spcPct val="80000"/>
              </a:lnSpc>
              <a:spcBef>
                <a:spcPts val="500"/>
              </a:spcBef>
              <a:spcAft>
                <a:spcPts val="0"/>
              </a:spcAft>
              <a:buClr>
                <a:schemeClr val="dk1"/>
              </a:buClr>
              <a:buSzPts val="2400"/>
              <a:buChar char="•"/>
            </a:pPr>
            <a:r>
              <a:rPr lang="en-US"/>
              <a:t>Value customer collaboration over contract negotiation</a:t>
            </a:r>
            <a:endParaRPr/>
          </a:p>
          <a:p>
            <a:pPr indent="-228600" lvl="1" marL="685800" rtl="0" algn="l">
              <a:lnSpc>
                <a:spcPct val="80000"/>
              </a:lnSpc>
              <a:spcBef>
                <a:spcPts val="500"/>
              </a:spcBef>
              <a:spcAft>
                <a:spcPts val="0"/>
              </a:spcAft>
              <a:buClr>
                <a:schemeClr val="dk1"/>
              </a:buClr>
              <a:buSzPts val="2400"/>
              <a:buChar char="•"/>
            </a:pPr>
            <a:r>
              <a:rPr lang="en-US"/>
              <a:t>Value responding to change over following a plan</a:t>
            </a:r>
            <a:endParaRPr/>
          </a:p>
          <a:p>
            <a:pPr indent="-228600" lvl="0" marL="228600" rtl="0" algn="l">
              <a:lnSpc>
                <a:spcPct val="80000"/>
              </a:lnSpc>
              <a:spcBef>
                <a:spcPts val="1000"/>
              </a:spcBef>
              <a:spcAft>
                <a:spcPts val="0"/>
              </a:spcAft>
              <a:buClr>
                <a:schemeClr val="dk1"/>
              </a:buClr>
              <a:buSzPts val="2800"/>
              <a:buChar char="•"/>
            </a:pPr>
            <a:r>
              <a:rPr lang="en-US"/>
              <a:t>Another View:</a:t>
            </a:r>
            <a:endParaRPr/>
          </a:p>
          <a:p>
            <a:pPr indent="-228600" lvl="1" marL="685800" rtl="0" algn="l">
              <a:lnSpc>
                <a:spcPct val="80000"/>
              </a:lnSpc>
              <a:spcBef>
                <a:spcPts val="500"/>
              </a:spcBef>
              <a:spcAft>
                <a:spcPts val="0"/>
              </a:spcAft>
              <a:buClr>
                <a:schemeClr val="dk1"/>
              </a:buClr>
              <a:buSzPts val="2400"/>
              <a:buChar char="•"/>
            </a:pPr>
            <a:r>
              <a:rPr lang="en-US"/>
              <a:t>The different process involve the same actions/tasks but vary dramatically in the cycle times</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t>Act 01 Software Processes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Comparison</a:t>
            </a:r>
            <a:endParaRPr/>
          </a:p>
        </p:txBody>
      </p:sp>
      <p:pic>
        <p:nvPicPr>
          <p:cNvPr id="425" name="Google Shape;425;p61"/>
          <p:cNvPicPr preferRelativeResize="0"/>
          <p:nvPr/>
        </p:nvPicPr>
        <p:blipFill rotWithShape="1">
          <a:blip r:embed="rId3">
            <a:alphaModFix/>
          </a:blip>
          <a:srcRect b="0" l="0" r="0" t="0"/>
          <a:stretch/>
        </p:blipFill>
        <p:spPr>
          <a:xfrm>
            <a:off x="508000" y="1536633"/>
            <a:ext cx="6885904" cy="3784734"/>
          </a:xfrm>
          <a:prstGeom prst="rect">
            <a:avLst/>
          </a:prstGeom>
          <a:noFill/>
          <a:ln>
            <a:noFill/>
          </a:ln>
        </p:spPr>
      </p:pic>
      <p:pic>
        <p:nvPicPr>
          <p:cNvPr id="426" name="Google Shape;426;p61"/>
          <p:cNvPicPr preferRelativeResize="0"/>
          <p:nvPr>
            <p:ph idx="1" type="body"/>
          </p:nvPr>
        </p:nvPicPr>
        <p:blipFill rotWithShape="1">
          <a:blip r:embed="rId4">
            <a:alphaModFix/>
          </a:blip>
          <a:srcRect b="0" l="0" r="0" t="0"/>
          <a:stretch/>
        </p:blipFill>
        <p:spPr>
          <a:xfrm>
            <a:off x="7997708" y="842389"/>
            <a:ext cx="3509250" cy="44154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Your Plans – Your Processes</a:t>
            </a:r>
            <a:endParaRPr/>
          </a:p>
        </p:txBody>
      </p:sp>
      <p:sp>
        <p:nvSpPr>
          <p:cNvPr id="114" name="Google Shape;114;p17"/>
          <p:cNvSpPr txBox="1"/>
          <p:nvPr>
            <p:ph idx="1" type="body"/>
          </p:nvPr>
        </p:nvSpPr>
        <p:spPr>
          <a:xfrm>
            <a:off x="838200" y="1539718"/>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US"/>
              <a:t>Company Alpha			  Plans: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US"/>
              <a:t>Company Beta</a:t>
            </a:r>
            <a:endParaRPr/>
          </a:p>
        </p:txBody>
      </p:sp>
      <p:pic>
        <p:nvPicPr>
          <p:cNvPr id="115" name="Google Shape;115;p17"/>
          <p:cNvPicPr preferRelativeResize="0"/>
          <p:nvPr/>
        </p:nvPicPr>
        <p:blipFill rotWithShape="1">
          <a:blip r:embed="rId3">
            <a:alphaModFix/>
          </a:blip>
          <a:srcRect b="0" l="0" r="0" t="0"/>
          <a:stretch/>
        </p:blipFill>
        <p:spPr>
          <a:xfrm>
            <a:off x="1152990" y="3520517"/>
            <a:ext cx="328453" cy="502944"/>
          </a:xfrm>
          <a:prstGeom prst="rect">
            <a:avLst/>
          </a:prstGeom>
          <a:noFill/>
          <a:ln>
            <a:noFill/>
          </a:ln>
        </p:spPr>
      </p:pic>
      <p:pic>
        <p:nvPicPr>
          <p:cNvPr id="116" name="Google Shape;116;p17"/>
          <p:cNvPicPr preferRelativeResize="0"/>
          <p:nvPr/>
        </p:nvPicPr>
        <p:blipFill rotWithShape="1">
          <a:blip r:embed="rId4">
            <a:alphaModFix/>
          </a:blip>
          <a:srcRect b="0" l="0" r="0" t="0"/>
          <a:stretch/>
        </p:blipFill>
        <p:spPr>
          <a:xfrm>
            <a:off x="2961866" y="2219570"/>
            <a:ext cx="328453" cy="502944"/>
          </a:xfrm>
          <a:prstGeom prst="rect">
            <a:avLst/>
          </a:prstGeom>
          <a:noFill/>
          <a:ln>
            <a:noFill/>
          </a:ln>
        </p:spPr>
      </p:pic>
      <p:pic>
        <p:nvPicPr>
          <p:cNvPr id="117" name="Google Shape;117;p17"/>
          <p:cNvPicPr preferRelativeResize="0"/>
          <p:nvPr/>
        </p:nvPicPr>
        <p:blipFill rotWithShape="1">
          <a:blip r:embed="rId5">
            <a:alphaModFix/>
          </a:blip>
          <a:srcRect b="0" l="0" r="0" t="0"/>
          <a:stretch/>
        </p:blipFill>
        <p:spPr>
          <a:xfrm>
            <a:off x="4382233" y="2498090"/>
            <a:ext cx="328453" cy="502944"/>
          </a:xfrm>
          <a:prstGeom prst="rect">
            <a:avLst/>
          </a:prstGeom>
          <a:noFill/>
          <a:ln>
            <a:noFill/>
          </a:ln>
        </p:spPr>
      </p:pic>
      <p:pic>
        <p:nvPicPr>
          <p:cNvPr id="118" name="Google Shape;118;p17"/>
          <p:cNvPicPr preferRelativeResize="0"/>
          <p:nvPr/>
        </p:nvPicPr>
        <p:blipFill rotWithShape="1">
          <a:blip r:embed="rId6">
            <a:alphaModFix/>
          </a:blip>
          <a:srcRect b="0" l="0" r="0" t="0"/>
          <a:stretch/>
        </p:blipFill>
        <p:spPr>
          <a:xfrm>
            <a:off x="4707851" y="3520517"/>
            <a:ext cx="328453" cy="502944"/>
          </a:xfrm>
          <a:prstGeom prst="rect">
            <a:avLst/>
          </a:prstGeom>
          <a:noFill/>
          <a:ln>
            <a:noFill/>
          </a:ln>
        </p:spPr>
      </p:pic>
      <p:pic>
        <p:nvPicPr>
          <p:cNvPr id="119" name="Google Shape;119;p17"/>
          <p:cNvPicPr preferRelativeResize="0"/>
          <p:nvPr/>
        </p:nvPicPr>
        <p:blipFill rotWithShape="1">
          <a:blip r:embed="rId7">
            <a:alphaModFix/>
          </a:blip>
          <a:srcRect b="0" l="0" r="0" t="0"/>
          <a:stretch/>
        </p:blipFill>
        <p:spPr>
          <a:xfrm>
            <a:off x="1478607" y="2498089"/>
            <a:ext cx="328453" cy="502944"/>
          </a:xfrm>
          <a:prstGeom prst="rect">
            <a:avLst/>
          </a:prstGeom>
          <a:noFill/>
          <a:ln>
            <a:noFill/>
          </a:ln>
        </p:spPr>
      </p:pic>
      <p:grpSp>
        <p:nvGrpSpPr>
          <p:cNvPr id="120" name="Google Shape;120;p17"/>
          <p:cNvGrpSpPr/>
          <p:nvPr/>
        </p:nvGrpSpPr>
        <p:grpSpPr>
          <a:xfrm>
            <a:off x="1572848" y="2749561"/>
            <a:ext cx="3043597" cy="1541913"/>
            <a:chOff x="892943" y="1110653"/>
            <a:chExt cx="3043597" cy="1541913"/>
          </a:xfrm>
        </p:grpSpPr>
        <p:sp>
          <p:nvSpPr>
            <p:cNvPr id="121" name="Google Shape;121;p17"/>
            <p:cNvSpPr/>
            <p:nvPr/>
          </p:nvSpPr>
          <p:spPr>
            <a:xfrm>
              <a:off x="892943" y="1110653"/>
              <a:ext cx="3043597" cy="1541913"/>
            </a:xfrm>
            <a:prstGeom prst="ellipse">
              <a:avLst/>
            </a:prstGeom>
            <a:solidFill>
              <a:srgbClr val="043709"/>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22" name="Google Shape;122;p17"/>
            <p:cNvPicPr preferRelativeResize="0"/>
            <p:nvPr/>
          </p:nvPicPr>
          <p:blipFill rotWithShape="1">
            <a:blip r:embed="rId8">
              <a:alphaModFix/>
            </a:blip>
            <a:srcRect b="0" l="0" r="0" t="0"/>
            <a:stretch/>
          </p:blipFill>
          <p:spPr>
            <a:xfrm>
              <a:off x="1638419" y="1314289"/>
              <a:ext cx="1552644" cy="1029470"/>
            </a:xfrm>
            <a:prstGeom prst="rect">
              <a:avLst/>
            </a:prstGeom>
            <a:noFill/>
            <a:ln>
              <a:noFill/>
            </a:ln>
          </p:spPr>
        </p:pic>
      </p:grpSp>
      <p:sp>
        <p:nvSpPr>
          <p:cNvPr id="123" name="Google Shape;123;p17"/>
          <p:cNvSpPr txBox="1"/>
          <p:nvPr/>
        </p:nvSpPr>
        <p:spPr>
          <a:xfrm>
            <a:off x="5574051" y="2217839"/>
            <a:ext cx="5653582" cy="230832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Player A can spread and flip cards.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Player B can touch ”Club” only.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Player C can touch ”Spade” only.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Player D can touch “Heart” only.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Player E can touch “Diamond” only.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Order to touch cards: A –&gt; B –&gt; C –&gt; D –&gt; E</a:t>
            </a:r>
            <a:endParaRPr/>
          </a:p>
        </p:txBody>
      </p:sp>
      <p:sp>
        <p:nvSpPr>
          <p:cNvPr id="124" name="Google Shape;124;p17"/>
          <p:cNvSpPr txBox="1"/>
          <p:nvPr/>
        </p:nvSpPr>
        <p:spPr>
          <a:xfrm>
            <a:off x="838200" y="3422046"/>
            <a:ext cx="40267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a:t>
            </a:r>
            <a:endParaRPr/>
          </a:p>
        </p:txBody>
      </p:sp>
      <p:sp>
        <p:nvSpPr>
          <p:cNvPr id="125" name="Google Shape;125;p17"/>
          <p:cNvSpPr txBox="1"/>
          <p:nvPr/>
        </p:nvSpPr>
        <p:spPr>
          <a:xfrm>
            <a:off x="4962994" y="3394566"/>
            <a:ext cx="35939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E</a:t>
            </a:r>
            <a:endParaRPr/>
          </a:p>
        </p:txBody>
      </p:sp>
      <p:sp>
        <p:nvSpPr>
          <p:cNvPr id="126" name="Google Shape;126;p17"/>
          <p:cNvSpPr txBox="1"/>
          <p:nvPr/>
        </p:nvSpPr>
        <p:spPr>
          <a:xfrm>
            <a:off x="4575743" y="2122904"/>
            <a:ext cx="41069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a:t>
            </a:r>
            <a:endParaRPr/>
          </a:p>
        </p:txBody>
      </p:sp>
      <p:sp>
        <p:nvSpPr>
          <p:cNvPr id="127" name="Google Shape;127;p17"/>
          <p:cNvSpPr txBox="1"/>
          <p:nvPr/>
        </p:nvSpPr>
        <p:spPr>
          <a:xfrm>
            <a:off x="2734455" y="1960508"/>
            <a:ext cx="37542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a:t>
            </a:r>
            <a:endParaRPr/>
          </a:p>
        </p:txBody>
      </p:sp>
      <p:sp>
        <p:nvSpPr>
          <p:cNvPr id="128" name="Google Shape;128;p17"/>
          <p:cNvSpPr txBox="1"/>
          <p:nvPr/>
        </p:nvSpPr>
        <p:spPr>
          <a:xfrm>
            <a:off x="1177980" y="2217839"/>
            <a:ext cx="38664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B</a:t>
            </a:r>
            <a:endParaRPr/>
          </a:p>
        </p:txBody>
      </p:sp>
      <p:pic>
        <p:nvPicPr>
          <p:cNvPr id="129" name="Google Shape;129;p17"/>
          <p:cNvPicPr preferRelativeResize="0"/>
          <p:nvPr/>
        </p:nvPicPr>
        <p:blipFill rotWithShape="1">
          <a:blip r:embed="rId9">
            <a:alphaModFix/>
          </a:blip>
          <a:srcRect b="0" l="0" r="0" t="0"/>
          <a:stretch/>
        </p:blipFill>
        <p:spPr>
          <a:xfrm>
            <a:off x="1642833" y="6121599"/>
            <a:ext cx="328453" cy="502944"/>
          </a:xfrm>
          <a:prstGeom prst="rect">
            <a:avLst/>
          </a:prstGeom>
          <a:noFill/>
          <a:ln>
            <a:noFill/>
          </a:ln>
        </p:spPr>
      </p:pic>
      <p:pic>
        <p:nvPicPr>
          <p:cNvPr id="130" name="Google Shape;130;p17"/>
          <p:cNvPicPr preferRelativeResize="0"/>
          <p:nvPr/>
        </p:nvPicPr>
        <p:blipFill rotWithShape="1">
          <a:blip r:embed="rId9">
            <a:alphaModFix/>
          </a:blip>
          <a:srcRect b="0" l="0" r="0" t="0"/>
          <a:stretch/>
        </p:blipFill>
        <p:spPr>
          <a:xfrm>
            <a:off x="2856204" y="5000264"/>
            <a:ext cx="328453" cy="502944"/>
          </a:xfrm>
          <a:prstGeom prst="rect">
            <a:avLst/>
          </a:prstGeom>
          <a:noFill/>
          <a:ln>
            <a:noFill/>
          </a:ln>
        </p:spPr>
      </p:pic>
      <p:pic>
        <p:nvPicPr>
          <p:cNvPr id="131" name="Google Shape;131;p17"/>
          <p:cNvPicPr preferRelativeResize="0"/>
          <p:nvPr/>
        </p:nvPicPr>
        <p:blipFill rotWithShape="1">
          <a:blip r:embed="rId9">
            <a:alphaModFix/>
          </a:blip>
          <a:srcRect b="0" l="0" r="0" t="0"/>
          <a:stretch/>
        </p:blipFill>
        <p:spPr>
          <a:xfrm>
            <a:off x="4063942" y="5341095"/>
            <a:ext cx="328453" cy="502944"/>
          </a:xfrm>
          <a:prstGeom prst="rect">
            <a:avLst/>
          </a:prstGeom>
          <a:noFill/>
          <a:ln>
            <a:noFill/>
          </a:ln>
        </p:spPr>
      </p:pic>
      <p:pic>
        <p:nvPicPr>
          <p:cNvPr id="132" name="Google Shape;132;p17"/>
          <p:cNvPicPr preferRelativeResize="0"/>
          <p:nvPr/>
        </p:nvPicPr>
        <p:blipFill rotWithShape="1">
          <a:blip r:embed="rId9">
            <a:alphaModFix/>
          </a:blip>
          <a:srcRect b="0" l="0" r="0" t="0"/>
          <a:stretch/>
        </p:blipFill>
        <p:spPr>
          <a:xfrm>
            <a:off x="4188956" y="6121599"/>
            <a:ext cx="328453" cy="502944"/>
          </a:xfrm>
          <a:prstGeom prst="rect">
            <a:avLst/>
          </a:prstGeom>
          <a:noFill/>
          <a:ln>
            <a:noFill/>
          </a:ln>
        </p:spPr>
      </p:pic>
      <p:pic>
        <p:nvPicPr>
          <p:cNvPr id="133" name="Google Shape;133;p17"/>
          <p:cNvPicPr preferRelativeResize="0"/>
          <p:nvPr/>
        </p:nvPicPr>
        <p:blipFill rotWithShape="1">
          <a:blip r:embed="rId9">
            <a:alphaModFix/>
          </a:blip>
          <a:srcRect b="0" l="0" r="0" t="0"/>
          <a:stretch/>
        </p:blipFill>
        <p:spPr>
          <a:xfrm>
            <a:off x="1881712" y="5341095"/>
            <a:ext cx="328453" cy="502944"/>
          </a:xfrm>
          <a:prstGeom prst="rect">
            <a:avLst/>
          </a:prstGeom>
          <a:noFill/>
          <a:ln>
            <a:noFill/>
          </a:ln>
        </p:spPr>
      </p:pic>
      <p:sp>
        <p:nvSpPr>
          <p:cNvPr id="134" name="Google Shape;134;p17"/>
          <p:cNvSpPr/>
          <p:nvPr/>
        </p:nvSpPr>
        <p:spPr>
          <a:xfrm>
            <a:off x="1998024" y="5573780"/>
            <a:ext cx="2163869" cy="1181279"/>
          </a:xfrm>
          <a:prstGeom prst="ellipse">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7"/>
          <p:cNvSpPr txBox="1"/>
          <p:nvPr/>
        </p:nvSpPr>
        <p:spPr>
          <a:xfrm>
            <a:off x="1420254" y="6009328"/>
            <a:ext cx="35137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a:p>
        </p:txBody>
      </p:sp>
      <p:sp>
        <p:nvSpPr>
          <p:cNvPr id="136" name="Google Shape;136;p17"/>
          <p:cNvSpPr txBox="1"/>
          <p:nvPr/>
        </p:nvSpPr>
        <p:spPr>
          <a:xfrm>
            <a:off x="4436748" y="6008614"/>
            <a:ext cx="35939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a:p>
        </p:txBody>
      </p:sp>
      <p:sp>
        <p:nvSpPr>
          <p:cNvPr id="137" name="Google Shape;137;p17"/>
          <p:cNvSpPr txBox="1"/>
          <p:nvPr/>
        </p:nvSpPr>
        <p:spPr>
          <a:xfrm>
            <a:off x="4290721" y="5184397"/>
            <a:ext cx="35137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
        <p:nvSpPr>
          <p:cNvPr id="138" name="Google Shape;138;p17"/>
          <p:cNvSpPr txBox="1"/>
          <p:nvPr/>
        </p:nvSpPr>
        <p:spPr>
          <a:xfrm>
            <a:off x="1664580" y="5195828"/>
            <a:ext cx="35137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a:p>
        </p:txBody>
      </p:sp>
      <p:sp>
        <p:nvSpPr>
          <p:cNvPr id="139" name="Google Shape;139;p17"/>
          <p:cNvSpPr txBox="1"/>
          <p:nvPr/>
        </p:nvSpPr>
        <p:spPr>
          <a:xfrm>
            <a:off x="2621448" y="4852411"/>
            <a:ext cx="35137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
        <p:nvSpPr>
          <p:cNvPr id="140" name="Google Shape;140;p17"/>
          <p:cNvSpPr txBox="1"/>
          <p:nvPr/>
        </p:nvSpPr>
        <p:spPr>
          <a:xfrm>
            <a:off x="5574051" y="5446007"/>
            <a:ext cx="2805452" cy="46166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Form your own plan.</a:t>
            </a:r>
            <a:endParaRPr sz="2400">
              <a:solidFill>
                <a:schemeClr val="dk1"/>
              </a:solidFill>
              <a:latin typeface="Calibri"/>
              <a:ea typeface="Calibri"/>
              <a:cs typeface="Calibri"/>
              <a:sym typeface="Calibri"/>
            </a:endParaRPr>
          </a:p>
        </p:txBody>
      </p:sp>
      <p:grpSp>
        <p:nvGrpSpPr>
          <p:cNvPr id="141" name="Google Shape;141;p17"/>
          <p:cNvGrpSpPr/>
          <p:nvPr/>
        </p:nvGrpSpPr>
        <p:grpSpPr>
          <a:xfrm>
            <a:off x="10058239" y="2483728"/>
            <a:ext cx="1232478" cy="1480548"/>
            <a:chOff x="10058239" y="2483728"/>
            <a:chExt cx="1232478" cy="1480548"/>
          </a:xfrm>
        </p:grpSpPr>
        <p:sp>
          <p:nvSpPr>
            <p:cNvPr id="142" name="Google Shape;142;p17"/>
            <p:cNvSpPr/>
            <p:nvPr/>
          </p:nvSpPr>
          <p:spPr>
            <a:xfrm>
              <a:off x="10058239" y="2483728"/>
              <a:ext cx="428786" cy="1480548"/>
            </a:xfrm>
            <a:prstGeom prst="righ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7"/>
            <p:cNvSpPr txBox="1"/>
            <p:nvPr/>
          </p:nvSpPr>
          <p:spPr>
            <a:xfrm>
              <a:off x="10545705" y="3021936"/>
              <a:ext cx="74501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70C0"/>
                  </a:solidFill>
                  <a:latin typeface="Calibri"/>
                  <a:ea typeface="Calibri"/>
                  <a:cs typeface="Calibri"/>
                  <a:sym typeface="Calibri"/>
                </a:rPr>
                <a:t>Tasks</a:t>
              </a:r>
              <a:endParaRPr b="1" sz="1800">
                <a:solidFill>
                  <a:srgbClr val="0070C0"/>
                </a:solidFill>
                <a:latin typeface="Calibri"/>
                <a:ea typeface="Calibri"/>
                <a:cs typeface="Calibri"/>
                <a:sym typeface="Calibri"/>
              </a:endParaRPr>
            </a:p>
          </p:txBody>
        </p:sp>
      </p:grpSp>
      <p:grpSp>
        <p:nvGrpSpPr>
          <p:cNvPr id="144" name="Google Shape;144;p17"/>
          <p:cNvGrpSpPr/>
          <p:nvPr/>
        </p:nvGrpSpPr>
        <p:grpSpPr>
          <a:xfrm>
            <a:off x="9414798" y="4388591"/>
            <a:ext cx="1536383" cy="772712"/>
            <a:chOff x="9414798" y="4388591"/>
            <a:chExt cx="1536383" cy="772712"/>
          </a:xfrm>
        </p:grpSpPr>
        <p:cxnSp>
          <p:nvCxnSpPr>
            <p:cNvPr id="145" name="Google Shape;145;p17"/>
            <p:cNvCxnSpPr/>
            <p:nvPr/>
          </p:nvCxnSpPr>
          <p:spPr>
            <a:xfrm>
              <a:off x="10182990" y="4388591"/>
              <a:ext cx="0" cy="463820"/>
            </a:xfrm>
            <a:prstGeom prst="straightConnector1">
              <a:avLst/>
            </a:prstGeom>
            <a:noFill/>
            <a:ln cap="flat" cmpd="sng" w="38100">
              <a:solidFill>
                <a:srgbClr val="00B050"/>
              </a:solidFill>
              <a:prstDash val="solid"/>
              <a:miter lim="800000"/>
              <a:headEnd len="sm" w="sm" type="none"/>
              <a:tailEnd len="med" w="med" type="triangle"/>
            </a:ln>
          </p:spPr>
        </p:cxnSp>
        <p:sp>
          <p:nvSpPr>
            <p:cNvPr id="146" name="Google Shape;146;p17"/>
            <p:cNvSpPr txBox="1"/>
            <p:nvPr/>
          </p:nvSpPr>
          <p:spPr>
            <a:xfrm>
              <a:off x="9414798" y="4761193"/>
              <a:ext cx="153638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B050"/>
                  </a:solidFill>
                  <a:latin typeface="Calibri"/>
                  <a:ea typeface="Calibri"/>
                  <a:cs typeface="Calibri"/>
                  <a:sym typeface="Calibri"/>
                </a:rPr>
                <a:t>Control Flow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Comparison (cont.)</a:t>
            </a:r>
            <a:endParaRPr/>
          </a:p>
        </p:txBody>
      </p:sp>
      <p:pic>
        <p:nvPicPr>
          <p:cNvPr id="432" name="Google Shape;432;p62"/>
          <p:cNvPicPr preferRelativeResize="0"/>
          <p:nvPr/>
        </p:nvPicPr>
        <p:blipFill rotWithShape="1">
          <a:blip r:embed="rId3">
            <a:alphaModFix/>
          </a:blip>
          <a:srcRect b="0" l="0" r="0" t="0"/>
          <a:stretch/>
        </p:blipFill>
        <p:spPr>
          <a:xfrm>
            <a:off x="-59267" y="1536633"/>
            <a:ext cx="6885904" cy="3784734"/>
          </a:xfrm>
          <a:prstGeom prst="rect">
            <a:avLst/>
          </a:prstGeom>
          <a:noFill/>
          <a:ln>
            <a:noFill/>
          </a:ln>
        </p:spPr>
      </p:pic>
      <p:pic>
        <p:nvPicPr>
          <p:cNvPr id="433" name="Google Shape;433;p62"/>
          <p:cNvPicPr preferRelativeResize="0"/>
          <p:nvPr/>
        </p:nvPicPr>
        <p:blipFill rotWithShape="1">
          <a:blip r:embed="rId4">
            <a:alphaModFix/>
          </a:blip>
          <a:srcRect b="0" l="0" r="0" t="0"/>
          <a:stretch/>
        </p:blipFill>
        <p:spPr>
          <a:xfrm>
            <a:off x="6806388" y="982133"/>
            <a:ext cx="5362716" cy="48937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Comparison (cont.)</a:t>
            </a:r>
            <a:endParaRPr/>
          </a:p>
        </p:txBody>
      </p:sp>
      <p:pic>
        <p:nvPicPr>
          <p:cNvPr id="439" name="Google Shape;439;p63"/>
          <p:cNvPicPr preferRelativeResize="0"/>
          <p:nvPr/>
        </p:nvPicPr>
        <p:blipFill rotWithShape="1">
          <a:blip r:embed="rId3">
            <a:alphaModFix/>
          </a:blip>
          <a:srcRect b="0" l="0" r="0" t="0"/>
          <a:stretch/>
        </p:blipFill>
        <p:spPr>
          <a:xfrm>
            <a:off x="508000" y="1536633"/>
            <a:ext cx="6885904" cy="3784734"/>
          </a:xfrm>
          <a:prstGeom prst="rect">
            <a:avLst/>
          </a:prstGeom>
          <a:noFill/>
          <a:ln>
            <a:noFill/>
          </a:ln>
        </p:spPr>
      </p:pic>
      <p:pic>
        <p:nvPicPr>
          <p:cNvPr id="440" name="Google Shape;440;p63"/>
          <p:cNvPicPr preferRelativeResize="0"/>
          <p:nvPr/>
        </p:nvPicPr>
        <p:blipFill rotWithShape="1">
          <a:blip r:embed="rId4">
            <a:alphaModFix/>
          </a:blip>
          <a:srcRect b="0" l="0" r="0" t="0"/>
          <a:stretch/>
        </p:blipFill>
        <p:spPr>
          <a:xfrm>
            <a:off x="7515296" y="365125"/>
            <a:ext cx="4032451" cy="60536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64"/>
          <p:cNvPicPr preferRelativeResize="0"/>
          <p:nvPr>
            <p:ph idx="1" type="body"/>
          </p:nvPr>
        </p:nvPicPr>
        <p:blipFill rotWithShape="1">
          <a:blip r:embed="rId3">
            <a:alphaModFix/>
          </a:blip>
          <a:srcRect b="0" l="0" r="0" t="0"/>
          <a:stretch/>
        </p:blipFill>
        <p:spPr>
          <a:xfrm>
            <a:off x="750216" y="-190919"/>
            <a:ext cx="10933568" cy="713935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Comparison (cont.)</a:t>
            </a:r>
            <a:endParaRPr/>
          </a:p>
        </p:txBody>
      </p:sp>
      <p:pic>
        <p:nvPicPr>
          <p:cNvPr id="451" name="Google Shape;451;p65"/>
          <p:cNvPicPr preferRelativeResize="0"/>
          <p:nvPr/>
        </p:nvPicPr>
        <p:blipFill rotWithShape="1">
          <a:blip r:embed="rId3">
            <a:alphaModFix/>
          </a:blip>
          <a:srcRect b="0" l="0" r="0" t="0"/>
          <a:stretch/>
        </p:blipFill>
        <p:spPr>
          <a:xfrm>
            <a:off x="508000" y="1536633"/>
            <a:ext cx="6885904" cy="3784734"/>
          </a:xfrm>
          <a:prstGeom prst="rect">
            <a:avLst/>
          </a:prstGeom>
          <a:noFill/>
          <a:ln>
            <a:noFill/>
          </a:ln>
        </p:spPr>
      </p:pic>
      <p:pic>
        <p:nvPicPr>
          <p:cNvPr id="452" name="Google Shape;452;p65"/>
          <p:cNvPicPr preferRelativeResize="0"/>
          <p:nvPr/>
        </p:nvPicPr>
        <p:blipFill rotWithShape="1">
          <a:blip r:embed="rId4">
            <a:alphaModFix/>
          </a:blip>
          <a:srcRect b="0" l="0" r="0" t="0"/>
          <a:stretch/>
        </p:blipFill>
        <p:spPr>
          <a:xfrm>
            <a:off x="7724104" y="1027906"/>
            <a:ext cx="3542963" cy="48090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58" name="Google Shape;458;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Software Processes - Overview</a:t>
            </a:r>
            <a:endParaRPr/>
          </a:p>
        </p:txBody>
      </p:sp>
      <p:sp>
        <p:nvSpPr>
          <p:cNvPr id="152" name="Google Shape;152;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Definition of a Software Process:</a:t>
            </a:r>
            <a:endParaRPr/>
          </a:p>
          <a:p>
            <a:pPr indent="-228600" lvl="1" marL="685800" rtl="0" algn="l">
              <a:lnSpc>
                <a:spcPct val="90000"/>
              </a:lnSpc>
              <a:spcBef>
                <a:spcPts val="500"/>
              </a:spcBef>
              <a:spcAft>
                <a:spcPts val="0"/>
              </a:spcAft>
              <a:buClr>
                <a:schemeClr val="dk1"/>
              </a:buClr>
              <a:buSzPts val="2400"/>
              <a:buChar char="•"/>
            </a:pPr>
            <a:r>
              <a:rPr lang="en-US"/>
              <a:t>A set of actions/tasks (and corresponding inputs and outputs) that results in the specification, development, validation, and/or evolution of a software product</a:t>
            </a:r>
            <a:endParaRPr/>
          </a:p>
          <a:p>
            <a:pPr indent="-228600" lvl="0" marL="228600" rtl="0" algn="l">
              <a:lnSpc>
                <a:spcPct val="90000"/>
              </a:lnSpc>
              <a:spcBef>
                <a:spcPts val="1000"/>
              </a:spcBef>
              <a:spcAft>
                <a:spcPts val="0"/>
              </a:spcAft>
              <a:buClr>
                <a:schemeClr val="dk1"/>
              </a:buClr>
              <a:buSzPts val="2800"/>
              <a:buChar char="•"/>
            </a:pPr>
            <a:r>
              <a:rPr lang="en-US"/>
              <a:t>An Observation:</a:t>
            </a:r>
            <a:endParaRPr/>
          </a:p>
          <a:p>
            <a:pPr indent="-228600" lvl="1" marL="685800" rtl="0" algn="l">
              <a:lnSpc>
                <a:spcPct val="90000"/>
              </a:lnSpc>
              <a:spcBef>
                <a:spcPts val="500"/>
              </a:spcBef>
              <a:spcAft>
                <a:spcPts val="0"/>
              </a:spcAft>
              <a:buClr>
                <a:schemeClr val="dk1"/>
              </a:buClr>
              <a:buSzPts val="2400"/>
              <a:buChar char="•"/>
            </a:pPr>
            <a:r>
              <a:rPr lang="en-US"/>
              <a:t>Software processes are very complex and, hence, our discussion of them will necessarily involve abstraction (i.e., we will really be discussing process models)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Common Actions/Tasks in Software Processes</a:t>
            </a:r>
            <a:endParaRPr/>
          </a:p>
        </p:txBody>
      </p:sp>
      <p:sp>
        <p:nvSpPr>
          <p:cNvPr id="158" name="Google Shape;158;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70C0"/>
              </a:buClr>
              <a:buSzPts val="2800"/>
              <a:buChar char="•"/>
            </a:pPr>
            <a:r>
              <a:rPr b="1" lang="en-US">
                <a:solidFill>
                  <a:srgbClr val="0070C0"/>
                </a:solidFill>
              </a:rPr>
              <a:t>Project Planning</a:t>
            </a:r>
            <a:r>
              <a:rPr lang="en-US"/>
              <a:t>:</a:t>
            </a:r>
            <a:endParaRPr/>
          </a:p>
          <a:p>
            <a:pPr indent="-228600" lvl="1" marL="685800" rtl="0" algn="l">
              <a:lnSpc>
                <a:spcPct val="90000"/>
              </a:lnSpc>
              <a:spcBef>
                <a:spcPts val="500"/>
              </a:spcBef>
              <a:spcAft>
                <a:spcPts val="0"/>
              </a:spcAft>
              <a:buClr>
                <a:schemeClr val="dk1"/>
              </a:buClr>
              <a:buSzPts val="2400"/>
              <a:buChar char="•"/>
            </a:pPr>
            <a:r>
              <a:rPr lang="en-US"/>
              <a:t>Financial/economic analysis</a:t>
            </a:r>
            <a:endParaRPr/>
          </a:p>
          <a:p>
            <a:pPr indent="-228600" lvl="1" marL="685800" rtl="0" algn="l">
              <a:lnSpc>
                <a:spcPct val="90000"/>
              </a:lnSpc>
              <a:spcBef>
                <a:spcPts val="500"/>
              </a:spcBef>
              <a:spcAft>
                <a:spcPts val="0"/>
              </a:spcAft>
              <a:buClr>
                <a:schemeClr val="dk1"/>
              </a:buClr>
              <a:buSzPts val="2400"/>
              <a:buChar char="•"/>
            </a:pPr>
            <a:r>
              <a:rPr lang="en-US"/>
              <a:t>Scheduling</a:t>
            </a:r>
            <a:endParaRPr/>
          </a:p>
          <a:p>
            <a:pPr indent="-228600" lvl="1" marL="685800" rtl="0" algn="l">
              <a:lnSpc>
                <a:spcPct val="90000"/>
              </a:lnSpc>
              <a:spcBef>
                <a:spcPts val="500"/>
              </a:spcBef>
              <a:spcAft>
                <a:spcPts val="0"/>
              </a:spcAft>
              <a:buClr>
                <a:schemeClr val="dk1"/>
              </a:buClr>
              <a:buSzPts val="2400"/>
              <a:buChar char="•"/>
            </a:pPr>
            <a:r>
              <a:rPr lang="en-US"/>
              <a:t>Resource allocation</a:t>
            </a:r>
            <a:endParaRPr/>
          </a:p>
          <a:p>
            <a:pPr indent="-228600" lvl="1" marL="685800" rtl="0" algn="l">
              <a:lnSpc>
                <a:spcPct val="90000"/>
              </a:lnSpc>
              <a:spcBef>
                <a:spcPts val="500"/>
              </a:spcBef>
              <a:spcAft>
                <a:spcPts val="0"/>
              </a:spcAft>
              <a:buClr>
                <a:schemeClr val="dk1"/>
              </a:buClr>
              <a:buSzPts val="2400"/>
              <a:buChar char="•"/>
            </a:pPr>
            <a:r>
              <a:rPr lang="en-US"/>
              <a:t>Cost estimation</a:t>
            </a:r>
            <a:endParaRPr/>
          </a:p>
          <a:p>
            <a:pPr indent="-228600" lvl="1" marL="685800" rtl="0" algn="l">
              <a:lnSpc>
                <a:spcPct val="90000"/>
              </a:lnSpc>
              <a:spcBef>
                <a:spcPts val="500"/>
              </a:spcBef>
              <a:spcAft>
                <a:spcPts val="0"/>
              </a:spcAft>
              <a:buClr>
                <a:schemeClr val="dk1"/>
              </a:buClr>
              <a:buSzPts val="2400"/>
              <a:buChar char="•"/>
            </a:pPr>
            <a:r>
              <a:rPr lang="en-US"/>
              <a:t>Risk management</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Product Design</a:t>
            </a:r>
            <a:r>
              <a:rPr lang="en-US"/>
              <a:t>:</a:t>
            </a:r>
            <a:endParaRPr/>
          </a:p>
          <a:p>
            <a:pPr indent="-228600" lvl="1" marL="685800" rtl="0" algn="l">
              <a:lnSpc>
                <a:spcPct val="90000"/>
              </a:lnSpc>
              <a:spcBef>
                <a:spcPts val="500"/>
              </a:spcBef>
              <a:spcAft>
                <a:spcPts val="0"/>
              </a:spcAft>
              <a:buClr>
                <a:schemeClr val="dk1"/>
              </a:buClr>
              <a:buSzPts val="2400"/>
              <a:buChar char="•"/>
            </a:pPr>
            <a:r>
              <a:rPr lang="en-US"/>
              <a:t>Identification of needs and desires</a:t>
            </a:r>
            <a:endParaRPr/>
          </a:p>
          <a:p>
            <a:pPr indent="-228600" lvl="1" marL="685800" rtl="0" algn="l">
              <a:lnSpc>
                <a:spcPct val="90000"/>
              </a:lnSpc>
              <a:spcBef>
                <a:spcPts val="500"/>
              </a:spcBef>
              <a:spcAft>
                <a:spcPts val="0"/>
              </a:spcAft>
              <a:buClr>
                <a:schemeClr val="dk1"/>
              </a:buClr>
              <a:buSzPts val="2400"/>
              <a:buChar char="•"/>
            </a:pPr>
            <a:r>
              <a:rPr lang="en-US"/>
              <a:t>Specification of requirements</a:t>
            </a:r>
            <a:endParaRPr/>
          </a:p>
          <a:p>
            <a:pPr indent="-228600" lvl="1" marL="685800" rtl="0" algn="l">
              <a:lnSpc>
                <a:spcPct val="90000"/>
              </a:lnSpc>
              <a:spcBef>
                <a:spcPts val="500"/>
              </a:spcBef>
              <a:spcAft>
                <a:spcPts val="0"/>
              </a:spcAft>
              <a:buClr>
                <a:schemeClr val="dk1"/>
              </a:buClr>
              <a:buSzPts val="2400"/>
              <a:buChar char="•"/>
            </a:pPr>
            <a:r>
              <a:rPr lang="en-US"/>
              <a:t>Prototyping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Common Actions/Tasks in Software Processes (cont.)</a:t>
            </a:r>
            <a:endParaRPr/>
          </a:p>
        </p:txBody>
      </p:sp>
      <p:sp>
        <p:nvSpPr>
          <p:cNvPr id="164" name="Google Shape;164;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rgbClr val="0070C0"/>
              </a:buClr>
              <a:buSzPts val="2800"/>
              <a:buChar char="•"/>
            </a:pPr>
            <a:r>
              <a:rPr b="1" lang="en-US">
                <a:solidFill>
                  <a:srgbClr val="0070C0"/>
                </a:solidFill>
              </a:rPr>
              <a:t>Engineering Design:</a:t>
            </a:r>
            <a:endParaRPr/>
          </a:p>
          <a:p>
            <a:pPr indent="-228600" lvl="1" marL="685800" rtl="0" algn="l">
              <a:lnSpc>
                <a:spcPct val="80000"/>
              </a:lnSpc>
              <a:spcBef>
                <a:spcPts val="500"/>
              </a:spcBef>
              <a:spcAft>
                <a:spcPts val="0"/>
              </a:spcAft>
              <a:buClr>
                <a:schemeClr val="dk1"/>
              </a:buClr>
              <a:buSzPts val="2400"/>
              <a:buChar char="•"/>
            </a:pPr>
            <a:r>
              <a:rPr lang="en-US"/>
              <a:t>Creation of static models</a:t>
            </a:r>
            <a:endParaRPr/>
          </a:p>
          <a:p>
            <a:pPr indent="-228600" lvl="1" marL="685800" rtl="0" algn="l">
              <a:lnSpc>
                <a:spcPct val="80000"/>
              </a:lnSpc>
              <a:spcBef>
                <a:spcPts val="500"/>
              </a:spcBef>
              <a:spcAft>
                <a:spcPts val="0"/>
              </a:spcAft>
              <a:buClr>
                <a:schemeClr val="dk1"/>
              </a:buClr>
              <a:buSzPts val="2400"/>
              <a:buChar char="•"/>
            </a:pPr>
            <a:r>
              <a:rPr lang="en-US"/>
              <a:t>Creation of dynamic models</a:t>
            </a:r>
            <a:endParaRPr/>
          </a:p>
          <a:p>
            <a:pPr indent="-228600" lvl="1" marL="685800" rtl="0" algn="l">
              <a:lnSpc>
                <a:spcPct val="80000"/>
              </a:lnSpc>
              <a:spcBef>
                <a:spcPts val="500"/>
              </a:spcBef>
              <a:spcAft>
                <a:spcPts val="0"/>
              </a:spcAft>
              <a:buClr>
                <a:schemeClr val="dk1"/>
              </a:buClr>
              <a:buSzPts val="2400"/>
              <a:buChar char="•"/>
            </a:pPr>
            <a:r>
              <a:rPr lang="en-US"/>
              <a:t>Consideration of architectural styles and design patterns</a:t>
            </a:r>
            <a:endParaRPr/>
          </a:p>
          <a:p>
            <a:pPr indent="-228600" lvl="0" marL="228600" rtl="0" algn="l">
              <a:lnSpc>
                <a:spcPct val="80000"/>
              </a:lnSpc>
              <a:spcBef>
                <a:spcPts val="1000"/>
              </a:spcBef>
              <a:spcAft>
                <a:spcPts val="0"/>
              </a:spcAft>
              <a:buClr>
                <a:srgbClr val="0070C0"/>
              </a:buClr>
              <a:buSzPts val="2800"/>
              <a:buChar char="•"/>
            </a:pPr>
            <a:r>
              <a:rPr b="1" lang="en-US">
                <a:solidFill>
                  <a:srgbClr val="0070C0"/>
                </a:solidFill>
              </a:rPr>
              <a:t>Implementation:</a:t>
            </a:r>
            <a:endParaRPr/>
          </a:p>
          <a:p>
            <a:pPr indent="-228600" lvl="1" marL="685800" rtl="0" algn="l">
              <a:lnSpc>
                <a:spcPct val="80000"/>
              </a:lnSpc>
              <a:spcBef>
                <a:spcPts val="500"/>
              </a:spcBef>
              <a:spcAft>
                <a:spcPts val="0"/>
              </a:spcAft>
              <a:buClr>
                <a:schemeClr val="dk1"/>
              </a:buClr>
              <a:buSzPts val="2400"/>
              <a:buChar char="•"/>
            </a:pPr>
            <a:r>
              <a:rPr lang="en-US"/>
              <a:t>Development</a:t>
            </a:r>
            <a:endParaRPr/>
          </a:p>
          <a:p>
            <a:pPr indent="-228600" lvl="1" marL="685800" rtl="0" algn="l">
              <a:lnSpc>
                <a:spcPct val="80000"/>
              </a:lnSpc>
              <a:spcBef>
                <a:spcPts val="500"/>
              </a:spcBef>
              <a:spcAft>
                <a:spcPts val="0"/>
              </a:spcAft>
              <a:buClr>
                <a:schemeClr val="dk1"/>
              </a:buClr>
              <a:buSzPts val="2400"/>
              <a:buChar char="•"/>
            </a:pPr>
            <a:r>
              <a:rPr lang="en-US"/>
              <a:t>Code/documentation management</a:t>
            </a:r>
            <a:endParaRPr/>
          </a:p>
          <a:p>
            <a:pPr indent="-228600" lvl="1" marL="685800" rtl="0" algn="l">
              <a:lnSpc>
                <a:spcPct val="80000"/>
              </a:lnSpc>
              <a:spcBef>
                <a:spcPts val="500"/>
              </a:spcBef>
              <a:spcAft>
                <a:spcPts val="0"/>
              </a:spcAft>
              <a:buClr>
                <a:schemeClr val="dk1"/>
              </a:buClr>
              <a:buSzPts val="2400"/>
              <a:buChar char="•"/>
            </a:pPr>
            <a:r>
              <a:rPr lang="en-US"/>
              <a:t>Debugging</a:t>
            </a:r>
            <a:endParaRPr/>
          </a:p>
          <a:p>
            <a:pPr indent="-228600" lvl="1" marL="685800" rtl="0" algn="l">
              <a:lnSpc>
                <a:spcPct val="80000"/>
              </a:lnSpc>
              <a:spcBef>
                <a:spcPts val="500"/>
              </a:spcBef>
              <a:spcAft>
                <a:spcPts val="0"/>
              </a:spcAft>
              <a:buClr>
                <a:schemeClr val="dk1"/>
              </a:buClr>
              <a:buSzPts val="2400"/>
              <a:buChar char="•"/>
            </a:pPr>
            <a:r>
              <a:rPr lang="en-US"/>
              <a:t>Verification and validation</a:t>
            </a:r>
            <a:endParaRPr/>
          </a:p>
          <a:p>
            <a:pPr indent="-228600" lvl="0" marL="228600" rtl="0" algn="l">
              <a:lnSpc>
                <a:spcPct val="80000"/>
              </a:lnSpc>
              <a:spcBef>
                <a:spcPts val="1000"/>
              </a:spcBef>
              <a:spcAft>
                <a:spcPts val="0"/>
              </a:spcAft>
              <a:buClr>
                <a:srgbClr val="0070C0"/>
              </a:buClr>
              <a:buSzPts val="2800"/>
              <a:buChar char="•"/>
            </a:pPr>
            <a:r>
              <a:rPr b="1" lang="en-US">
                <a:solidFill>
                  <a:srgbClr val="0070C0"/>
                </a:solidFill>
              </a:rPr>
              <a:t>Deployment</a:t>
            </a:r>
            <a:endParaRPr/>
          </a:p>
          <a:p>
            <a:pPr indent="-228600" lvl="0" marL="228600" rtl="0" algn="l">
              <a:lnSpc>
                <a:spcPct val="80000"/>
              </a:lnSpc>
              <a:spcBef>
                <a:spcPts val="1000"/>
              </a:spcBef>
              <a:spcAft>
                <a:spcPts val="0"/>
              </a:spcAft>
              <a:buClr>
                <a:srgbClr val="0070C0"/>
              </a:buClr>
              <a:buSzPts val="2800"/>
              <a:buChar char="•"/>
            </a:pPr>
            <a:r>
              <a:rPr b="1" lang="en-US">
                <a:solidFill>
                  <a:srgbClr val="0070C0"/>
                </a:solidFill>
              </a:rPr>
              <a:t>Support and Maintenance</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Problem Solving/Design Actions/Tasks in Software Processes</a:t>
            </a:r>
            <a:endParaRPr/>
          </a:p>
        </p:txBody>
      </p:sp>
      <p:sp>
        <p:nvSpPr>
          <p:cNvPr id="170" name="Google Shape;170;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An Observation:</a:t>
            </a:r>
            <a:endParaRPr/>
          </a:p>
          <a:p>
            <a:pPr indent="-228600" lvl="1" marL="685800" rtl="0" algn="l">
              <a:lnSpc>
                <a:spcPct val="90000"/>
              </a:lnSpc>
              <a:spcBef>
                <a:spcPts val="500"/>
              </a:spcBef>
              <a:spcAft>
                <a:spcPts val="0"/>
              </a:spcAft>
              <a:buClr>
                <a:schemeClr val="dk1"/>
              </a:buClr>
              <a:buSzPts val="2400"/>
              <a:buChar char="•"/>
            </a:pPr>
            <a:r>
              <a:rPr lang="en-US"/>
              <a:t>Many of the actions/tasks in software processes are said to involve "problem solving" and/or "design"</a:t>
            </a:r>
            <a:endParaRPr/>
          </a:p>
          <a:p>
            <a:pPr indent="-228600" lvl="0" marL="228600" rtl="0" algn="l">
              <a:lnSpc>
                <a:spcPct val="90000"/>
              </a:lnSpc>
              <a:spcBef>
                <a:spcPts val="1000"/>
              </a:spcBef>
              <a:spcAft>
                <a:spcPts val="0"/>
              </a:spcAft>
              <a:buClr>
                <a:schemeClr val="dk1"/>
              </a:buClr>
              <a:buSzPts val="2800"/>
              <a:buChar char="•"/>
            </a:pPr>
            <a:r>
              <a:rPr lang="en-US"/>
              <a:t>For Our Purposes:</a:t>
            </a:r>
            <a:endParaRPr/>
          </a:p>
          <a:p>
            <a:pPr indent="-228600" lvl="1" marL="685800" rtl="0" algn="l">
              <a:lnSpc>
                <a:spcPct val="90000"/>
              </a:lnSpc>
              <a:spcBef>
                <a:spcPts val="500"/>
              </a:spcBef>
              <a:spcAft>
                <a:spcPts val="0"/>
              </a:spcAft>
              <a:buClr>
                <a:schemeClr val="dk1"/>
              </a:buClr>
              <a:buSzPts val="2400"/>
              <a:buChar char="•"/>
            </a:pPr>
            <a:r>
              <a:rPr lang="en-US"/>
              <a:t>Problem solving and design involve the same (or at least the same kind of) steps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